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8" r:id="rId3"/>
    <p:sldId id="270" r:id="rId4"/>
    <p:sldId id="291" r:id="rId5"/>
    <p:sldId id="3000" r:id="rId6"/>
    <p:sldId id="2977" r:id="rId7"/>
    <p:sldId id="3003" r:id="rId8"/>
    <p:sldId id="3006" r:id="rId9"/>
    <p:sldId id="3005" r:id="rId10"/>
    <p:sldId id="2993" r:id="rId11"/>
    <p:sldId id="2982" r:id="rId12"/>
    <p:sldId id="277" r:id="rId13"/>
    <p:sldId id="3001" r:id="rId14"/>
    <p:sldId id="2987" r:id="rId15"/>
    <p:sldId id="2988" r:id="rId16"/>
    <p:sldId id="2992" r:id="rId17"/>
    <p:sldId id="2991" r:id="rId18"/>
    <p:sldId id="30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1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84421"/>
  </p:normalViewPr>
  <p:slideViewPr>
    <p:cSldViewPr snapToGrid="0">
      <p:cViewPr varScale="1">
        <p:scale>
          <a:sx n="110" d="100"/>
          <a:sy n="110" d="100"/>
        </p:scale>
        <p:origin x="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1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UniApp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  <a:prstDash val="solid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strRef>
              <c:f>Sheet1!$A$2:$A$8</c:f>
              <c:strCache>
                <c:ptCount val="7"/>
                <c:pt idx="0">
                  <c:v>高性能</c:v>
                </c:pt>
                <c:pt idx="1">
                  <c:v>低功耗</c:v>
                </c:pt>
                <c:pt idx="2">
                  <c:v>高安全</c:v>
                </c:pt>
                <c:pt idx="3">
                  <c:v>兼容性</c:v>
                </c:pt>
                <c:pt idx="4">
                  <c:v>可流动</c:v>
                </c:pt>
                <c:pt idx="5">
                  <c:v>互操作</c:v>
                </c:pt>
                <c:pt idx="6">
                  <c:v>可部署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15-4A03-922C-DF972D3B953B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原生App</c:v>
                </c:pt>
              </c:strCache>
            </c:strRef>
          </c:tx>
          <c:spPr>
            <a:solidFill>
              <a:schemeClr val="accent2">
                <a:alpha val="50196"/>
              </a:schemeClr>
            </a:solidFill>
            <a:ln w="25400">
              <a:solidFill>
                <a:schemeClr val="accent2"/>
              </a:solidFill>
              <a:prstDash val="sysDot"/>
            </a:ln>
            <a:effectLst/>
          </c:spPr>
          <c:cat>
            <c:strRef>
              <c:f>Sheet1!$A$2:$A$8</c:f>
              <c:strCache>
                <c:ptCount val="7"/>
                <c:pt idx="0">
                  <c:v>高性能</c:v>
                </c:pt>
                <c:pt idx="1">
                  <c:v>低功耗</c:v>
                </c:pt>
                <c:pt idx="2">
                  <c:v>高安全</c:v>
                </c:pt>
                <c:pt idx="3">
                  <c:v>兼容性</c:v>
                </c:pt>
                <c:pt idx="4">
                  <c:v>可流动</c:v>
                </c:pt>
                <c:pt idx="5">
                  <c:v>互操作</c:v>
                </c:pt>
                <c:pt idx="6">
                  <c:v>可部署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5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15-4A03-922C-DF972D3B953B}"/>
            </c:ext>
          </c:extLst>
        </c:ser>
        <c:ser>
          <c:idx val="2"/>
          <c:order val="2"/>
          <c:tx>
            <c:strRef>
              <c:f>Sheet1!$B$1</c:f>
              <c:strCache>
                <c:ptCount val="1"/>
                <c:pt idx="0">
                  <c:v>Java App</c:v>
                </c:pt>
              </c:strCache>
            </c:strRef>
          </c:tx>
          <c:spPr>
            <a:solidFill>
              <a:schemeClr val="accent3">
                <a:alpha val="50196"/>
              </a:schemeClr>
            </a:solidFill>
            <a:ln w="25400">
              <a:solidFill>
                <a:schemeClr val="accent3"/>
              </a:solidFill>
              <a:prstDash val="sysDot"/>
            </a:ln>
            <a:effectLst/>
          </c:spPr>
          <c:cat>
            <c:strRef>
              <c:f>Sheet1!$A$2:$A$8</c:f>
              <c:strCache>
                <c:ptCount val="7"/>
                <c:pt idx="0">
                  <c:v>高性能</c:v>
                </c:pt>
                <c:pt idx="1">
                  <c:v>低功耗</c:v>
                </c:pt>
                <c:pt idx="2">
                  <c:v>高安全</c:v>
                </c:pt>
                <c:pt idx="3">
                  <c:v>兼容性</c:v>
                </c:pt>
                <c:pt idx="4">
                  <c:v>可流动</c:v>
                </c:pt>
                <c:pt idx="5">
                  <c:v>互操作</c:v>
                </c:pt>
                <c:pt idx="6">
                  <c:v>可部署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3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F15-4A03-922C-DF972D3B9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3782496"/>
        <c:axId val="1563781664"/>
      </c:radarChart>
      <c:catAx>
        <c:axId val="156378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3781664"/>
        <c:crosses val="autoZero"/>
        <c:auto val="1"/>
        <c:lblAlgn val="ctr"/>
        <c:lblOffset val="100"/>
        <c:noMultiLvlLbl val="0"/>
      </c:catAx>
      <c:valAx>
        <c:axId val="15637816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63782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FCCD8B-4197-7C40-9561-70426063C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DEE8B-A94F-8942-ACB8-3932F5382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7B066-0D0C-F04E-8E86-6CD7242EBAE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16F31-378F-1E4E-9F0F-C8A21F1FDF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CA94E-8A58-1440-A90E-453E1C6569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CDDFF-25DC-724F-B317-C9C17896F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50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E0843-4892-445E-A84F-6C269039DBAA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3B78A-76C6-401D-B3B0-2CC64A8DC8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3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301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41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59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605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814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163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303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651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28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0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824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3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883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080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82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82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24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B78A-76C6-401D-B3B0-2CC64A8DC8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48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12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85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5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3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30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95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9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3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60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19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0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8DAD8B0-DD99-4991-B4CF-F235A9F7BF1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2E900-11B4-4BBD-927C-DEAA68872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54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ots.org/uni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Mozilla/WebIDL_bindings" TargetMode="External"/><Relationship Id="rId3" Type="http://schemas.openxmlformats.org/officeDocument/2006/relationships/hyperlink" Target="http://acat2008.cern.ch/" TargetMode="External"/><Relationship Id="rId7" Type="http://schemas.openxmlformats.org/officeDocument/2006/relationships/hyperlink" Target="https://heycam.github.io/webidl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8.dev/" TargetMode="External"/><Relationship Id="rId5" Type="http://schemas.openxmlformats.org/officeDocument/2006/relationships/hyperlink" Target="https://developer.apple.com/documentation/xcode/doing-advanced-optimization-to-further-reduce-your-app-s-size" TargetMode="External"/><Relationship Id="rId10" Type="http://schemas.openxmlformats.org/officeDocument/2006/relationships/hyperlink" Target="https://github.com/gowebapi/webidl-bind" TargetMode="External"/><Relationship Id="rId4" Type="http://schemas.openxmlformats.org/officeDocument/2006/relationships/hyperlink" Target="https://llvm.org/docs/BitCodeFormat.html" TargetMode="External"/><Relationship Id="rId9" Type="http://schemas.openxmlformats.org/officeDocument/2006/relationships/hyperlink" Target="https://emscripten.org/docs/porting/connecting_cpp_and_javascript/WebIDL-Binder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接连接符 99"/>
          <p:cNvCxnSpPr>
            <a:stCxn id="155" idx="1"/>
          </p:cNvCxnSpPr>
          <p:nvPr/>
        </p:nvCxnSpPr>
        <p:spPr>
          <a:xfrm flipH="1" flipV="1">
            <a:off x="8543130" y="3109994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 flipV="1">
            <a:off x="11116131" y="299356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1" idx="5"/>
          </p:cNvCxnSpPr>
          <p:nvPr/>
        </p:nvCxnSpPr>
        <p:spPr>
          <a:xfrm>
            <a:off x="10601740" y="2701567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9571705" y="2652252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9903314" y="2542640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09" idx="0"/>
          </p:cNvCxnSpPr>
          <p:nvPr/>
        </p:nvCxnSpPr>
        <p:spPr>
          <a:xfrm flipH="1">
            <a:off x="8591527" y="2268794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endCxn id="111" idx="7"/>
          </p:cNvCxnSpPr>
          <p:nvPr/>
        </p:nvCxnSpPr>
        <p:spPr>
          <a:xfrm flipH="1">
            <a:off x="9613588" y="2618225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8572500" y="2574773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610600" y="3048000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8501831" y="2961401"/>
            <a:ext cx="179392" cy="179392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9793134" y="246195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9491699" y="3653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/>
          <p:cNvCxnSpPr>
            <a:endCxn id="110" idx="1"/>
          </p:cNvCxnSpPr>
          <p:nvPr/>
        </p:nvCxnSpPr>
        <p:spPr>
          <a:xfrm>
            <a:off x="9083163" y="2298290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椭圆 112"/>
          <p:cNvSpPr/>
          <p:nvPr/>
        </p:nvSpPr>
        <p:spPr>
          <a:xfrm>
            <a:off x="8996722" y="2232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4" name="直接连接符 113"/>
          <p:cNvCxnSpPr>
            <a:endCxn id="111" idx="5"/>
          </p:cNvCxnSpPr>
          <p:nvPr/>
        </p:nvCxnSpPr>
        <p:spPr>
          <a:xfrm flipH="1">
            <a:off x="9613588" y="3419168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 flipV="1">
            <a:off x="10926195" y="3421143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V="1">
            <a:off x="11000453" y="2032819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13" idx="7"/>
          </p:cNvCxnSpPr>
          <p:nvPr/>
        </p:nvCxnSpPr>
        <p:spPr>
          <a:xfrm flipV="1">
            <a:off x="9128797" y="1524002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10" idx="0"/>
          </p:cNvCxnSpPr>
          <p:nvPr/>
        </p:nvCxnSpPr>
        <p:spPr>
          <a:xfrm flipV="1">
            <a:off x="9918152" y="1504950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V="1">
            <a:off x="10028903" y="971550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 flipV="1">
            <a:off x="10058400" y="1543050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endCxn id="130" idx="3"/>
          </p:cNvCxnSpPr>
          <p:nvPr/>
        </p:nvCxnSpPr>
        <p:spPr>
          <a:xfrm flipV="1">
            <a:off x="10295603" y="380847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130" idx="7"/>
          </p:cNvCxnSpPr>
          <p:nvPr/>
        </p:nvCxnSpPr>
        <p:spPr>
          <a:xfrm flipV="1">
            <a:off x="11169552" y="0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28" idx="0"/>
          </p:cNvCxnSpPr>
          <p:nvPr/>
        </p:nvCxnSpPr>
        <p:spPr>
          <a:xfrm flipH="1" flipV="1">
            <a:off x="11087100" y="342900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flipH="1" flipV="1">
            <a:off x="10363200" y="952500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131" idx="7"/>
          </p:cNvCxnSpPr>
          <p:nvPr/>
        </p:nvCxnSpPr>
        <p:spPr>
          <a:xfrm flipV="1">
            <a:off x="10601740" y="1085850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 flipV="1">
            <a:off x="10134600" y="1143000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椭圆 126"/>
          <p:cNvSpPr/>
          <p:nvPr/>
        </p:nvSpPr>
        <p:spPr>
          <a:xfrm>
            <a:off x="10006049" y="14815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11044597" y="1089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0269384" y="87061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11016431" y="22772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10448619" y="254844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" name="直接连接符 131"/>
          <p:cNvCxnSpPr/>
          <p:nvPr/>
        </p:nvCxnSpPr>
        <p:spPr>
          <a:xfrm flipH="1" flipV="1">
            <a:off x="11742057" y="0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stCxn id="128" idx="6"/>
          </p:cNvCxnSpPr>
          <p:nvPr/>
        </p:nvCxnSpPr>
        <p:spPr>
          <a:xfrm flipV="1">
            <a:off x="11199333" y="841829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H="1" flipV="1">
            <a:off x="11753983" y="841829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endCxn id="128" idx="6"/>
          </p:cNvCxnSpPr>
          <p:nvPr/>
        </p:nvCxnSpPr>
        <p:spPr>
          <a:xfrm flipH="1" flipV="1">
            <a:off x="11199333" y="1167160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endCxn id="128" idx="4"/>
          </p:cNvCxnSpPr>
          <p:nvPr/>
        </p:nvCxnSpPr>
        <p:spPr>
          <a:xfrm flipH="1" flipV="1">
            <a:off x="11121965" y="1244528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V="1">
            <a:off x="11205029" y="1277258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11219543" y="1988458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H="1">
            <a:off x="11829144" y="1901371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11814629" y="2365829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flipH="1">
            <a:off x="11640457" y="2380343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flipH="1">
            <a:off x="10972801" y="3077029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11611429" y="3149600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11292114" y="2061029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158" idx="3"/>
            <a:endCxn id="131" idx="7"/>
          </p:cNvCxnSpPr>
          <p:nvPr/>
        </p:nvCxnSpPr>
        <p:spPr>
          <a:xfrm flipH="1">
            <a:off x="10601740" y="2047367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111" idx="3"/>
          </p:cNvCxnSpPr>
          <p:nvPr/>
        </p:nvCxnSpPr>
        <p:spPr>
          <a:xfrm flipH="1">
            <a:off x="8667750" y="3775106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156" idx="1"/>
          </p:cNvCxnSpPr>
          <p:nvPr/>
        </p:nvCxnSpPr>
        <p:spPr>
          <a:xfrm flipH="1" flipV="1">
            <a:off x="8610600" y="3790950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endCxn id="111" idx="4"/>
          </p:cNvCxnSpPr>
          <p:nvPr/>
        </p:nvCxnSpPr>
        <p:spPr>
          <a:xfrm flipV="1">
            <a:off x="8991600" y="3796019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endCxn id="111" idx="4"/>
          </p:cNvCxnSpPr>
          <p:nvPr/>
        </p:nvCxnSpPr>
        <p:spPr>
          <a:xfrm flipH="1" flipV="1">
            <a:off x="9563100" y="3796019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 flipV="1">
            <a:off x="10191750" y="3451534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flipH="1">
            <a:off x="9029700" y="4419600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159" idx="3"/>
          </p:cNvCxnSpPr>
          <p:nvPr/>
        </p:nvCxnSpPr>
        <p:spPr>
          <a:xfrm flipV="1">
            <a:off x="11089483" y="4133850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10248900" y="4419600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10972800" y="3600450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椭圆 154"/>
          <p:cNvSpPr/>
          <p:nvPr/>
        </p:nvSpPr>
        <p:spPr>
          <a:xfrm>
            <a:off x="8544905" y="375372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8895590" y="4740103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11774524" y="22816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11193822" y="19152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11066822" y="46203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1672924" y="4034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121900" y="435123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503947" y="30076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60401" y="3340772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4" name="直接连接符 163"/>
          <p:cNvCxnSpPr>
            <a:endCxn id="159" idx="4"/>
          </p:cNvCxnSpPr>
          <p:nvPr/>
        </p:nvCxnSpPr>
        <p:spPr>
          <a:xfrm flipV="1">
            <a:off x="10553700" y="4775128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endCxn id="161" idx="4"/>
          </p:cNvCxnSpPr>
          <p:nvPr/>
        </p:nvCxnSpPr>
        <p:spPr>
          <a:xfrm flipH="1" flipV="1">
            <a:off x="10209149" y="4525736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56" idx="6"/>
          </p:cNvCxnSpPr>
          <p:nvPr/>
        </p:nvCxnSpPr>
        <p:spPr>
          <a:xfrm>
            <a:off x="9074982" y="4829799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stCxn id="156" idx="4"/>
          </p:cNvCxnSpPr>
          <p:nvPr/>
        </p:nvCxnSpPr>
        <p:spPr>
          <a:xfrm>
            <a:off x="8985286" y="4919495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endCxn id="193" idx="7"/>
          </p:cNvCxnSpPr>
          <p:nvPr/>
        </p:nvCxnSpPr>
        <p:spPr>
          <a:xfrm flipH="1">
            <a:off x="9870763" y="5408613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59" idx="5"/>
          </p:cNvCxnSpPr>
          <p:nvPr/>
        </p:nvCxnSpPr>
        <p:spPr>
          <a:xfrm>
            <a:off x="11198897" y="4752467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10648950" y="5408613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159" idx="6"/>
          </p:cNvCxnSpPr>
          <p:nvPr/>
        </p:nvCxnSpPr>
        <p:spPr>
          <a:xfrm>
            <a:off x="11221558" y="4697760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160" idx="5"/>
          </p:cNvCxnSpPr>
          <p:nvPr/>
        </p:nvCxnSpPr>
        <p:spPr>
          <a:xfrm>
            <a:off x="11794813" y="4156106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62" idx="6"/>
          </p:cNvCxnSpPr>
          <p:nvPr/>
        </p:nvCxnSpPr>
        <p:spPr>
          <a:xfrm>
            <a:off x="11753983" y="3132664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0" idx="7"/>
          </p:cNvCxnSpPr>
          <p:nvPr/>
        </p:nvCxnSpPr>
        <p:spPr>
          <a:xfrm flipV="1">
            <a:off x="11794813" y="3352802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59" idx="6"/>
          </p:cNvCxnSpPr>
          <p:nvPr/>
        </p:nvCxnSpPr>
        <p:spPr>
          <a:xfrm>
            <a:off x="11221558" y="4697760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 flipV="1">
            <a:off x="11449050" y="5408613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 flipV="1">
            <a:off x="11791950" y="4895850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10591800" y="5408613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 flipH="1">
            <a:off x="9486900" y="5905500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>
            <a:stCxn id="156" idx="3"/>
          </p:cNvCxnSpPr>
          <p:nvPr/>
        </p:nvCxnSpPr>
        <p:spPr>
          <a:xfrm>
            <a:off x="8921861" y="4893224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 flipH="1">
            <a:off x="9525000" y="6457950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 flipH="1" flipV="1">
            <a:off x="9810750" y="5924550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 flipH="1">
            <a:off x="10687050" y="6076950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>
            <a:off x="11791950" y="5408613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>
            <a:off x="11468100" y="6115050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10706100" y="6438900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>
            <a:off x="10668000" y="6534150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V="1">
            <a:off x="11144250" y="6572250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11906250" y="6496050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flipV="1">
            <a:off x="11906250" y="5886450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椭圆 190"/>
          <p:cNvSpPr/>
          <p:nvPr/>
        </p:nvSpPr>
        <p:spPr>
          <a:xfrm>
            <a:off x="10581515" y="637885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10422251" y="528359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9748874" y="588013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11844374" y="6442112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11294397" y="59032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25352"/>
            <a:ext cx="9144000" cy="93244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王一</a:t>
            </a:r>
            <a:endParaRPr lang="en-US" altLang="zh-CN" dirty="0"/>
          </a:p>
          <a:p>
            <a:r>
              <a:rPr lang="zh-CN" altLang="en-US" dirty="0"/>
              <a:t>北京奕斯伟计算技术有限公司</a:t>
            </a:r>
            <a:endParaRPr lang="en-US" altLang="zh-CN" dirty="0"/>
          </a:p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cxnSp>
        <p:nvCxnSpPr>
          <p:cNvPr id="208" name="直接连接符 207"/>
          <p:cNvCxnSpPr/>
          <p:nvPr/>
        </p:nvCxnSpPr>
        <p:spPr>
          <a:xfrm rot="11174285" flipH="1">
            <a:off x="311114" y="3515865"/>
            <a:ext cx="190563" cy="6380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rot="11174285" flipH="1">
            <a:off x="262523" y="3881807"/>
            <a:ext cx="860986" cy="331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11174285">
            <a:off x="550844" y="3476915"/>
            <a:ext cx="587028" cy="4550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椭圆 210"/>
          <p:cNvSpPr/>
          <p:nvPr/>
        </p:nvSpPr>
        <p:spPr>
          <a:xfrm rot="11174285">
            <a:off x="1067390" y="3905787"/>
            <a:ext cx="112175" cy="1121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 rot="11174285">
            <a:off x="189132" y="4082061"/>
            <a:ext cx="156349" cy="1563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11174285">
            <a:off x="520660" y="3432549"/>
            <a:ext cx="89295" cy="8929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4" name="直接连接符 213"/>
          <p:cNvCxnSpPr/>
          <p:nvPr/>
        </p:nvCxnSpPr>
        <p:spPr>
          <a:xfrm rot="7715704" flipH="1">
            <a:off x="954830" y="1753212"/>
            <a:ext cx="82782" cy="277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rot="7715704" flipH="1">
            <a:off x="953921" y="1764044"/>
            <a:ext cx="374020" cy="1440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>
            <a:stCxn id="217" idx="5"/>
          </p:cNvCxnSpPr>
          <p:nvPr/>
        </p:nvCxnSpPr>
        <p:spPr>
          <a:xfrm flipH="1">
            <a:off x="893391" y="1660898"/>
            <a:ext cx="291937" cy="77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椭圆 216"/>
          <p:cNvSpPr/>
          <p:nvPr/>
        </p:nvSpPr>
        <p:spPr>
          <a:xfrm rot="7715704">
            <a:off x="1185176" y="1633815"/>
            <a:ext cx="48730" cy="487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7715704">
            <a:off x="1049318" y="1984516"/>
            <a:ext cx="67919" cy="679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7715704">
            <a:off x="882519" y="1730926"/>
            <a:ext cx="38791" cy="3879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06992" y="127650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万物互联时代的</a:t>
            </a:r>
            <a:br>
              <a:rPr lang="en-US" altLang="zh-CN" dirty="0">
                <a:latin typeface="+mn-lt"/>
              </a:rPr>
            </a:br>
            <a:r>
              <a:rPr lang="en-US" altLang="zh-CN" dirty="0"/>
              <a:t>RISC-V</a:t>
            </a:r>
            <a:r>
              <a:rPr lang="zh-CN" altLang="en-US" dirty="0">
                <a:latin typeface="+mn-lt"/>
              </a:rPr>
              <a:t>程序运行模型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E822E-BDFC-CB4B-A990-2F1AFC30D72C}"/>
              </a:ext>
            </a:extLst>
          </p:cNvPr>
          <p:cNvSpPr txBox="1"/>
          <p:nvPr/>
        </p:nvSpPr>
        <p:spPr>
          <a:xfrm>
            <a:off x="9168541" y="375785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UniApp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41CED94-F995-4B4D-8CC4-FE1D69636EA7}"/>
              </a:ext>
            </a:extLst>
          </p:cNvPr>
          <p:cNvSpPr txBox="1"/>
          <p:nvPr/>
        </p:nvSpPr>
        <p:spPr>
          <a:xfrm>
            <a:off x="11003625" y="606126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UniApp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01346FF-3839-7D42-8287-4C32A72572BD}"/>
              </a:ext>
            </a:extLst>
          </p:cNvPr>
          <p:cNvSpPr txBox="1"/>
          <p:nvPr/>
        </p:nvSpPr>
        <p:spPr>
          <a:xfrm>
            <a:off x="11093765" y="321425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UniApp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E1B1A3E-0A6D-1B4C-B069-0995211EEB7E}"/>
              </a:ext>
            </a:extLst>
          </p:cNvPr>
          <p:cNvSpPr txBox="1"/>
          <p:nvPr/>
        </p:nvSpPr>
        <p:spPr>
          <a:xfrm>
            <a:off x="10534516" y="12161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UniApp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03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>
            <a:off x="3424844" y="2892670"/>
            <a:ext cx="5062452" cy="1542280"/>
          </a:xfrm>
          <a:custGeom>
            <a:avLst/>
            <a:gdLst>
              <a:gd name="connsiteX0" fmla="*/ 144379 w 6186237"/>
              <a:gd name="connsiteY0" fmla="*/ 176967 h 1610731"/>
              <a:gd name="connsiteX1" fmla="*/ 144379 w 6186237"/>
              <a:gd name="connsiteY1" fmla="*/ 1458331 h 1610731"/>
              <a:gd name="connsiteX2" fmla="*/ 6033837 w 6186237"/>
              <a:gd name="connsiteY2" fmla="*/ 1458331 h 1610731"/>
              <a:gd name="connsiteX3" fmla="*/ 6033837 w 6186237"/>
              <a:gd name="connsiteY3" fmla="*/ 176967 h 1610731"/>
              <a:gd name="connsiteX4" fmla="*/ 0 w 6186237"/>
              <a:gd name="connsiteY4" fmla="*/ 0 h 1610731"/>
              <a:gd name="connsiteX5" fmla="*/ 6186237 w 6186237"/>
              <a:gd name="connsiteY5" fmla="*/ 0 h 1610731"/>
              <a:gd name="connsiteX6" fmla="*/ 6186237 w 6186237"/>
              <a:gd name="connsiteY6" fmla="*/ 1610731 h 1610731"/>
              <a:gd name="connsiteX7" fmla="*/ 0 w 6186237"/>
              <a:gd name="connsiteY7" fmla="*/ 1610731 h 161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6237" h="1610731">
                <a:moveTo>
                  <a:pt x="144379" y="176967"/>
                </a:moveTo>
                <a:lnTo>
                  <a:pt x="144379" y="1458331"/>
                </a:lnTo>
                <a:lnTo>
                  <a:pt x="6033837" y="1458331"/>
                </a:lnTo>
                <a:lnTo>
                  <a:pt x="6033837" y="176967"/>
                </a:lnTo>
                <a:close/>
                <a:moveTo>
                  <a:pt x="0" y="0"/>
                </a:moveTo>
                <a:lnTo>
                  <a:pt x="6186237" y="0"/>
                </a:lnTo>
                <a:lnTo>
                  <a:pt x="6186237" y="1610731"/>
                </a:lnTo>
                <a:lnTo>
                  <a:pt x="0" y="1610731"/>
                </a:lnTo>
                <a:close/>
              </a:path>
            </a:pathLst>
          </a:custGeom>
          <a:pattFill prst="wdDnDiag">
            <a:fgClr>
              <a:schemeClr val="accent5"/>
            </a:fgClr>
            <a:bgClr>
              <a:schemeClr val="bg1"/>
            </a:bgClr>
          </a:patt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UniApp</a:t>
            </a:r>
            <a:r>
              <a:rPr lang="zh-CN" altLang="en-US" dirty="0"/>
              <a:t>的</a:t>
            </a:r>
            <a:r>
              <a:rPr lang="en-US" altLang="zh-CN" dirty="0"/>
              <a:t>Module</a:t>
            </a:r>
            <a:r>
              <a:rPr lang="zh-CN" altLang="en-US" dirty="0"/>
              <a:t>调用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2272558" y="4870138"/>
            <a:ext cx="2665081" cy="94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accent3"/>
                </a:solidFill>
              </a:rPr>
              <a:t>Rust Module</a:t>
            </a:r>
          </a:p>
          <a:p>
            <a:r>
              <a:rPr lang="en-US" altLang="zh-CN" sz="1400" dirty="0">
                <a:solidFill>
                  <a:schemeClr val="accent3"/>
                </a:solidFill>
              </a:rPr>
              <a:t>(</a:t>
            </a:r>
            <a:r>
              <a:rPr lang="en-US" altLang="zh-CN" sz="1400" b="1" dirty="0">
                <a:solidFill>
                  <a:schemeClr val="accent3"/>
                </a:solidFill>
              </a:rPr>
              <a:t>Native/IR Module</a:t>
            </a:r>
            <a:r>
              <a:rPr lang="en-US" altLang="zh-CN" sz="1400" dirty="0">
                <a:solidFill>
                  <a:schemeClr val="accent3"/>
                </a:solidFill>
              </a:rPr>
              <a:t>)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967818" y="1640964"/>
            <a:ext cx="2698595" cy="913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b="1" dirty="0">
                <a:solidFill>
                  <a:schemeClr val="accent3"/>
                </a:solidFill>
              </a:rPr>
              <a:t>C++ Module</a:t>
            </a:r>
          </a:p>
          <a:p>
            <a:pPr algn="r"/>
            <a:r>
              <a:rPr lang="en-US" altLang="zh-CN" sz="1400" dirty="0">
                <a:solidFill>
                  <a:schemeClr val="accent3"/>
                </a:solidFill>
              </a:rPr>
              <a:t>(</a:t>
            </a:r>
            <a:r>
              <a:rPr lang="en-US" altLang="zh-CN" sz="1400" b="1" dirty="0">
                <a:solidFill>
                  <a:schemeClr val="accent3"/>
                </a:solidFill>
              </a:rPr>
              <a:t>Native/IR Module</a:t>
            </a:r>
            <a:r>
              <a:rPr lang="en-US" altLang="zh-CN" sz="1400" dirty="0">
                <a:solidFill>
                  <a:schemeClr val="accent3"/>
                </a:solidFill>
              </a:rPr>
              <a:t>)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6967818" y="4928840"/>
            <a:ext cx="2698595" cy="917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b="1" dirty="0" err="1">
                <a:solidFill>
                  <a:schemeClr val="accent3"/>
                </a:solidFill>
              </a:rPr>
              <a:t>Golang</a:t>
            </a:r>
            <a:r>
              <a:rPr lang="en-US" altLang="zh-CN" sz="1400" b="1" dirty="0">
                <a:solidFill>
                  <a:schemeClr val="accent3"/>
                </a:solidFill>
              </a:rPr>
              <a:t> Module</a:t>
            </a:r>
          </a:p>
          <a:p>
            <a:pPr algn="r"/>
            <a:r>
              <a:rPr lang="en-US" altLang="zh-CN" sz="1400" dirty="0">
                <a:solidFill>
                  <a:schemeClr val="accent3"/>
                </a:solidFill>
              </a:rPr>
              <a:t>(</a:t>
            </a:r>
            <a:r>
              <a:rPr lang="en-US" altLang="zh-CN" sz="1400" b="1" dirty="0">
                <a:solidFill>
                  <a:schemeClr val="accent3"/>
                </a:solidFill>
              </a:rPr>
              <a:t>Native/IR Module</a:t>
            </a:r>
            <a:r>
              <a:rPr lang="en-US" altLang="zh-CN" sz="1400" dirty="0">
                <a:solidFill>
                  <a:schemeClr val="accent3"/>
                </a:solidFill>
              </a:rPr>
              <a:t>)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348781" y="1640964"/>
            <a:ext cx="2571539" cy="900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err="1">
                <a:solidFill>
                  <a:schemeClr val="accent3"/>
                </a:solidFill>
              </a:rPr>
              <a:t>Wasm</a:t>
            </a:r>
            <a:r>
              <a:rPr lang="en-US" altLang="zh-CN" sz="1400" b="1" dirty="0">
                <a:solidFill>
                  <a:schemeClr val="accent3"/>
                </a:solidFill>
              </a:rPr>
              <a:t> Module</a:t>
            </a:r>
          </a:p>
          <a:p>
            <a:r>
              <a:rPr lang="en-US" altLang="zh-CN" sz="1400" b="1" dirty="0">
                <a:solidFill>
                  <a:schemeClr val="accent3"/>
                </a:solidFill>
              </a:rPr>
              <a:t>(IR Module)</a:t>
            </a:r>
            <a:endParaRPr lang="zh-CN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757115" y="3269514"/>
            <a:ext cx="4433035" cy="90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accent3"/>
                </a:solidFill>
              </a:rPr>
              <a:t>Wasm</a:t>
            </a:r>
            <a:r>
              <a:rPr lang="en-US" altLang="zh-CN" sz="1400" dirty="0">
                <a:solidFill>
                  <a:schemeClr val="accent3"/>
                </a:solidFill>
              </a:rPr>
              <a:t> Module</a:t>
            </a:r>
          </a:p>
          <a:p>
            <a:pPr algn="ctr"/>
            <a:r>
              <a:rPr lang="en-US" altLang="zh-CN" sz="1400" b="1" dirty="0">
                <a:solidFill>
                  <a:schemeClr val="accent3"/>
                </a:solidFill>
              </a:rPr>
              <a:t>(IR Module)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77778" y="2203356"/>
            <a:ext cx="1083524" cy="2576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dirty="0"/>
              <a:t>Function export</a:t>
            </a:r>
            <a:endParaRPr lang="zh-CN" altLang="en-US" sz="1100" dirty="0"/>
          </a:p>
        </p:txBody>
      </p:sp>
      <p:sp>
        <p:nvSpPr>
          <p:cNvPr id="7" name="下箭头 6"/>
          <p:cNvSpPr/>
          <p:nvPr/>
        </p:nvSpPr>
        <p:spPr>
          <a:xfrm>
            <a:off x="4480371" y="2543081"/>
            <a:ext cx="457268" cy="8303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results</a:t>
            </a:r>
            <a:endParaRPr lang="zh-CN" altLang="en-US" sz="1200" dirty="0"/>
          </a:p>
        </p:txBody>
      </p:sp>
      <p:sp>
        <p:nvSpPr>
          <p:cNvPr id="8" name="下箭头 7"/>
          <p:cNvSpPr/>
          <p:nvPr/>
        </p:nvSpPr>
        <p:spPr>
          <a:xfrm flipV="1">
            <a:off x="3862272" y="2543080"/>
            <a:ext cx="457268" cy="8303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 err="1"/>
              <a:t>params</a:t>
            </a:r>
            <a:endParaRPr lang="en-US" altLang="zh-CN" sz="1200" dirty="0"/>
          </a:p>
        </p:txBody>
      </p:sp>
      <p:sp>
        <p:nvSpPr>
          <p:cNvPr id="10" name="下箭头 9"/>
          <p:cNvSpPr/>
          <p:nvPr/>
        </p:nvSpPr>
        <p:spPr>
          <a:xfrm>
            <a:off x="4457605" y="4029395"/>
            <a:ext cx="457268" cy="8303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200" dirty="0"/>
              <a:t>results</a:t>
            </a:r>
            <a:endParaRPr lang="zh-CN" altLang="en-US" sz="1200" dirty="0"/>
          </a:p>
        </p:txBody>
      </p:sp>
      <p:sp>
        <p:nvSpPr>
          <p:cNvPr id="11" name="下箭头 10"/>
          <p:cNvSpPr/>
          <p:nvPr/>
        </p:nvSpPr>
        <p:spPr>
          <a:xfrm flipV="1">
            <a:off x="3823691" y="4037534"/>
            <a:ext cx="457268" cy="8303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zh-CN" sz="1200" dirty="0" err="1"/>
              <a:t>params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854115" y="3749412"/>
            <a:ext cx="1083524" cy="2576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dirty="0"/>
              <a:t>Function export</a:t>
            </a:r>
            <a:endParaRPr lang="zh-CN" altLang="en-US" sz="11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854115" y="3354082"/>
            <a:ext cx="1083524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050" dirty="0"/>
              <a:t>Function</a:t>
            </a:r>
            <a:r>
              <a:rPr lang="en-US" altLang="zh-CN" sz="1100" dirty="0"/>
              <a:t> import</a:t>
            </a:r>
            <a:endParaRPr lang="zh-CN" altLang="en-US" sz="1100" dirty="0"/>
          </a:p>
        </p:txBody>
      </p:sp>
      <p:sp>
        <p:nvSpPr>
          <p:cNvPr id="17" name="下箭头 16"/>
          <p:cNvSpPr/>
          <p:nvPr/>
        </p:nvSpPr>
        <p:spPr>
          <a:xfrm>
            <a:off x="7613792" y="2586553"/>
            <a:ext cx="457268" cy="8303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/>
              <a:t>results</a:t>
            </a:r>
          </a:p>
        </p:txBody>
      </p:sp>
      <p:sp>
        <p:nvSpPr>
          <p:cNvPr id="18" name="下箭头 17"/>
          <p:cNvSpPr/>
          <p:nvPr/>
        </p:nvSpPr>
        <p:spPr>
          <a:xfrm flipV="1">
            <a:off x="7069229" y="2553197"/>
            <a:ext cx="457268" cy="8303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 err="1"/>
              <a:t>params</a:t>
            </a:r>
            <a:endParaRPr lang="en-US" altLang="zh-CN" sz="1200" dirty="0"/>
          </a:p>
        </p:txBody>
      </p:sp>
      <p:sp>
        <p:nvSpPr>
          <p:cNvPr id="20" name="下箭头 19"/>
          <p:cNvSpPr/>
          <p:nvPr/>
        </p:nvSpPr>
        <p:spPr>
          <a:xfrm>
            <a:off x="7603050" y="4098531"/>
            <a:ext cx="457268" cy="8303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/>
              <a:t>results</a:t>
            </a:r>
          </a:p>
        </p:txBody>
      </p:sp>
      <p:sp>
        <p:nvSpPr>
          <p:cNvPr id="21" name="下箭头 20"/>
          <p:cNvSpPr/>
          <p:nvPr/>
        </p:nvSpPr>
        <p:spPr>
          <a:xfrm flipV="1">
            <a:off x="7088389" y="4098529"/>
            <a:ext cx="457268" cy="80859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 err="1"/>
              <a:t>params</a:t>
            </a:r>
            <a:endParaRPr lang="en-US" altLang="zh-CN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049431" y="3779225"/>
            <a:ext cx="1083524" cy="2576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dirty="0"/>
              <a:t>Function export</a:t>
            </a:r>
            <a:endParaRPr lang="zh-CN" altLang="en-US" sz="11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057319" y="3405925"/>
            <a:ext cx="1083524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050" dirty="0"/>
              <a:t>Function</a:t>
            </a:r>
            <a:r>
              <a:rPr lang="en-US" altLang="zh-CN" sz="1100" dirty="0"/>
              <a:t> import</a:t>
            </a:r>
            <a:endParaRPr lang="zh-CN" altLang="en-US" sz="1100" dirty="0"/>
          </a:p>
        </p:txBody>
      </p:sp>
      <p:sp>
        <p:nvSpPr>
          <p:cNvPr id="24" name="矩形 23"/>
          <p:cNvSpPr/>
          <p:nvPr/>
        </p:nvSpPr>
        <p:spPr>
          <a:xfrm>
            <a:off x="7102370" y="5518769"/>
            <a:ext cx="1061519" cy="2585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/>
              <a:t>Golang</a:t>
            </a:r>
            <a:r>
              <a:rPr lang="en-US" altLang="zh-CN" sz="1000" dirty="0"/>
              <a:t> values</a:t>
            </a:r>
          </a:p>
        </p:txBody>
      </p:sp>
      <p:sp>
        <p:nvSpPr>
          <p:cNvPr id="25" name="矩形 24"/>
          <p:cNvSpPr/>
          <p:nvPr/>
        </p:nvSpPr>
        <p:spPr>
          <a:xfrm>
            <a:off x="7042195" y="1713078"/>
            <a:ext cx="1061519" cy="258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C++ values</a:t>
            </a:r>
          </a:p>
        </p:txBody>
      </p:sp>
      <p:sp>
        <p:nvSpPr>
          <p:cNvPr id="26" name="下箭头 25"/>
          <p:cNvSpPr/>
          <p:nvPr/>
        </p:nvSpPr>
        <p:spPr>
          <a:xfrm>
            <a:off x="7603050" y="5287993"/>
            <a:ext cx="457268" cy="197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200" dirty="0"/>
          </a:p>
        </p:txBody>
      </p:sp>
      <p:sp>
        <p:nvSpPr>
          <p:cNvPr id="27" name="下箭头 26"/>
          <p:cNvSpPr/>
          <p:nvPr/>
        </p:nvSpPr>
        <p:spPr>
          <a:xfrm flipV="1">
            <a:off x="7088389" y="5287992"/>
            <a:ext cx="457268" cy="1973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200" dirty="0"/>
          </a:p>
        </p:txBody>
      </p:sp>
      <p:sp>
        <p:nvSpPr>
          <p:cNvPr id="28" name="矩形 27"/>
          <p:cNvSpPr/>
          <p:nvPr/>
        </p:nvSpPr>
        <p:spPr>
          <a:xfrm>
            <a:off x="7110936" y="4968173"/>
            <a:ext cx="1061519" cy="258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/>
              <a:t>WebIDL</a:t>
            </a:r>
            <a:r>
              <a:rPr lang="en-US" altLang="zh-CN" sz="1000" dirty="0"/>
              <a:t> values</a:t>
            </a:r>
          </a:p>
        </p:txBody>
      </p:sp>
      <p:sp>
        <p:nvSpPr>
          <p:cNvPr id="29" name="下箭头 28"/>
          <p:cNvSpPr/>
          <p:nvPr/>
        </p:nvSpPr>
        <p:spPr>
          <a:xfrm>
            <a:off x="7601931" y="1993919"/>
            <a:ext cx="457268" cy="197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200" dirty="0"/>
          </a:p>
        </p:txBody>
      </p:sp>
      <p:sp>
        <p:nvSpPr>
          <p:cNvPr id="30" name="下箭头 29"/>
          <p:cNvSpPr/>
          <p:nvPr/>
        </p:nvSpPr>
        <p:spPr>
          <a:xfrm flipV="1">
            <a:off x="7087271" y="1993918"/>
            <a:ext cx="457268" cy="1973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200" dirty="0"/>
          </a:p>
        </p:txBody>
      </p:sp>
      <p:sp>
        <p:nvSpPr>
          <p:cNvPr id="31" name="矩形 30"/>
          <p:cNvSpPr/>
          <p:nvPr/>
        </p:nvSpPr>
        <p:spPr>
          <a:xfrm>
            <a:off x="7087271" y="2233491"/>
            <a:ext cx="1061519" cy="258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/>
              <a:t>WebIDL</a:t>
            </a:r>
            <a:r>
              <a:rPr lang="en-US" altLang="zh-CN" sz="1000" dirty="0"/>
              <a:t> values</a:t>
            </a:r>
          </a:p>
        </p:txBody>
      </p:sp>
      <p:sp>
        <p:nvSpPr>
          <p:cNvPr id="32" name="矩形 31"/>
          <p:cNvSpPr/>
          <p:nvPr/>
        </p:nvSpPr>
        <p:spPr>
          <a:xfrm>
            <a:off x="3769128" y="5460357"/>
            <a:ext cx="1061519" cy="258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Rust values</a:t>
            </a:r>
          </a:p>
        </p:txBody>
      </p:sp>
      <p:sp>
        <p:nvSpPr>
          <p:cNvPr id="33" name="下箭头 32"/>
          <p:cNvSpPr/>
          <p:nvPr/>
        </p:nvSpPr>
        <p:spPr>
          <a:xfrm>
            <a:off x="4266358" y="5229911"/>
            <a:ext cx="457268" cy="197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200" dirty="0"/>
          </a:p>
        </p:txBody>
      </p:sp>
      <p:sp>
        <p:nvSpPr>
          <p:cNvPr id="34" name="下箭头 33"/>
          <p:cNvSpPr/>
          <p:nvPr/>
        </p:nvSpPr>
        <p:spPr>
          <a:xfrm flipV="1">
            <a:off x="3751697" y="5229910"/>
            <a:ext cx="457268" cy="1973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200" dirty="0"/>
          </a:p>
        </p:txBody>
      </p:sp>
      <p:sp>
        <p:nvSpPr>
          <p:cNvPr id="35" name="矩形 34"/>
          <p:cNvSpPr/>
          <p:nvPr/>
        </p:nvSpPr>
        <p:spPr>
          <a:xfrm>
            <a:off x="3769129" y="4929710"/>
            <a:ext cx="1061519" cy="258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/>
              <a:t>WebIDL</a:t>
            </a:r>
            <a:r>
              <a:rPr lang="en-US" altLang="zh-CN" sz="1000" dirty="0"/>
              <a:t> values</a:t>
            </a:r>
          </a:p>
        </p:txBody>
      </p:sp>
      <p:sp>
        <p:nvSpPr>
          <p:cNvPr id="36" name="左弧形箭头 35"/>
          <p:cNvSpPr/>
          <p:nvPr/>
        </p:nvSpPr>
        <p:spPr>
          <a:xfrm>
            <a:off x="6698997" y="4773084"/>
            <a:ext cx="378804" cy="412159"/>
          </a:xfrm>
          <a:prstGeom prst="curvedRightArrow">
            <a:avLst>
              <a:gd name="adj1" fmla="val 156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左弧形箭头 36"/>
          <p:cNvSpPr/>
          <p:nvPr/>
        </p:nvSpPr>
        <p:spPr>
          <a:xfrm>
            <a:off x="3314382" y="4715002"/>
            <a:ext cx="378804" cy="412159"/>
          </a:xfrm>
          <a:prstGeom prst="curvedRightArrow">
            <a:avLst>
              <a:gd name="adj1" fmla="val 156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26544" y="4668132"/>
            <a:ext cx="1042275" cy="27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Rust glue code</a:t>
            </a:r>
            <a:endParaRPr lang="zh-CN" altLang="en-US" sz="1200" dirty="0"/>
          </a:p>
        </p:txBody>
      </p:sp>
      <p:sp>
        <p:nvSpPr>
          <p:cNvPr id="39" name="文本框 38"/>
          <p:cNvSpPr txBox="1"/>
          <p:nvPr/>
        </p:nvSpPr>
        <p:spPr>
          <a:xfrm>
            <a:off x="6089658" y="4787807"/>
            <a:ext cx="952536" cy="27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Go glue code</a:t>
            </a:r>
            <a:endParaRPr lang="zh-CN" altLang="en-US" sz="1200" dirty="0"/>
          </a:p>
        </p:txBody>
      </p:sp>
      <p:sp>
        <p:nvSpPr>
          <p:cNvPr id="41" name="左弧形箭头 40"/>
          <p:cNvSpPr/>
          <p:nvPr/>
        </p:nvSpPr>
        <p:spPr>
          <a:xfrm>
            <a:off x="6570219" y="2372006"/>
            <a:ext cx="378804" cy="412159"/>
          </a:xfrm>
          <a:prstGeom prst="curvedRightArrow">
            <a:avLst>
              <a:gd name="adj1" fmla="val 156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60881" y="2386728"/>
            <a:ext cx="1006939" cy="27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C++ glue code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2660570" y="3441635"/>
            <a:ext cx="80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Sandbox</a:t>
            </a:r>
            <a:endParaRPr lang="zh-CN" altLang="en-US" sz="1400" dirty="0"/>
          </a:p>
        </p:txBody>
      </p:sp>
      <p:sp>
        <p:nvSpPr>
          <p:cNvPr id="3" name="爆炸形 2 2"/>
          <p:cNvSpPr/>
          <p:nvPr/>
        </p:nvSpPr>
        <p:spPr>
          <a:xfrm>
            <a:off x="8158355" y="2670094"/>
            <a:ext cx="2132630" cy="1127435"/>
          </a:xfrm>
          <a:prstGeom prst="irregularSeal2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5" name="矩形标注 14"/>
          <p:cNvSpPr/>
          <p:nvPr/>
        </p:nvSpPr>
        <p:spPr>
          <a:xfrm>
            <a:off x="1421641" y="4160436"/>
            <a:ext cx="914400" cy="612648"/>
          </a:xfrm>
          <a:prstGeom prst="wedgeRectCallout">
            <a:avLst>
              <a:gd name="adj1" fmla="val 214131"/>
              <a:gd name="adj2" fmla="val 509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互操作</a:t>
            </a:r>
          </a:p>
        </p:txBody>
      </p:sp>
      <p:sp>
        <p:nvSpPr>
          <p:cNvPr id="49" name="矩形 48"/>
          <p:cNvSpPr/>
          <p:nvPr/>
        </p:nvSpPr>
        <p:spPr>
          <a:xfrm>
            <a:off x="8558196" y="3001708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高安全</a:t>
            </a:r>
          </a:p>
        </p:txBody>
      </p:sp>
    </p:spTree>
    <p:extLst>
      <p:ext uri="{BB962C8B-B14F-4D97-AF65-F5344CB8AC3E}">
        <p14:creationId xmlns:p14="http://schemas.microsoft.com/office/powerpoint/2010/main" val="208975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B751F-218E-4AF4-A206-8C85905E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UniApp</a:t>
            </a:r>
            <a:r>
              <a:rPr lang="zh-CN" altLang="en-US" dirty="0"/>
              <a:t>的组成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CF94FA-7559-6E49-95B7-4D3F26EB32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 dirty="0" err="1">
                <a:latin typeface="+mj-lt"/>
              </a:rPr>
              <a:t>UniApp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bundle </a:t>
            </a:r>
            <a:r>
              <a:rPr lang="zh-CN" altLang="en-US" sz="2000" dirty="0">
                <a:latin typeface="+mj-lt"/>
              </a:rPr>
              <a:t>：自定义的</a:t>
            </a:r>
            <a:r>
              <a:rPr lang="en-US" altLang="zh-CN" sz="2000" dirty="0">
                <a:latin typeface="+mj-lt"/>
              </a:rPr>
              <a:t>App</a:t>
            </a:r>
            <a:r>
              <a:rPr lang="zh-CN" altLang="en-US" sz="2000" dirty="0">
                <a:latin typeface="+mj-lt"/>
              </a:rPr>
              <a:t>格式，运行在</a:t>
            </a:r>
            <a:r>
              <a:rPr lang="en-US" altLang="zh-CN" sz="2000" dirty="0" err="1">
                <a:latin typeface="+mj-lt"/>
              </a:rPr>
              <a:t>UniApp</a:t>
            </a:r>
            <a:r>
              <a:rPr lang="en-US" altLang="zh-CN" sz="2000" dirty="0">
                <a:latin typeface="+mj-lt"/>
              </a:rPr>
              <a:t> runtime</a:t>
            </a:r>
            <a:r>
              <a:rPr lang="zh-CN" altLang="en-US" sz="2000" dirty="0">
                <a:latin typeface="+mj-lt"/>
              </a:rPr>
              <a:t>之上。它的</a:t>
            </a:r>
            <a:r>
              <a:rPr lang="en-US" altLang="zh-CN" sz="2000" dirty="0">
                <a:latin typeface="+mj-lt"/>
              </a:rPr>
              <a:t>module</a:t>
            </a:r>
            <a:r>
              <a:rPr lang="zh-CN" altLang="en-US" sz="2000" dirty="0">
                <a:latin typeface="+mj-lt"/>
              </a:rPr>
              <a:t>格式可以是</a:t>
            </a:r>
            <a:r>
              <a:rPr lang="en-US" altLang="zh-CN" sz="2000" dirty="0">
                <a:latin typeface="+mj-lt"/>
              </a:rPr>
              <a:t>IR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>
                <a:latin typeface="+mj-lt"/>
              </a:rPr>
              <a:t>native code</a:t>
            </a:r>
            <a:r>
              <a:rPr lang="zh-CN" altLang="en-US" sz="2000" dirty="0">
                <a:latin typeface="+mj-lt"/>
              </a:rPr>
              <a:t>，来源可以是本地或来自网络（资源位置自由部署）。</a:t>
            </a:r>
            <a:endParaRPr lang="en-US" altLang="zh-CN" sz="2000" dirty="0">
              <a:latin typeface="+mj-lt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000" dirty="0">
                <a:latin typeface="+mj-lt"/>
              </a:rPr>
              <a:t>IR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module</a:t>
            </a:r>
            <a:r>
              <a:rPr lang="zh-CN" altLang="en-US" sz="2000" dirty="0">
                <a:latin typeface="+mj-lt"/>
              </a:rPr>
              <a:t>：</a:t>
            </a:r>
            <a:r>
              <a:rPr lang="en-US" altLang="zh-CN" sz="2000" dirty="0" err="1">
                <a:latin typeface="+mj-lt"/>
              </a:rPr>
              <a:t>wasm</a:t>
            </a:r>
            <a:r>
              <a:rPr lang="zh-CN" altLang="en-US" sz="2000" dirty="0">
                <a:latin typeface="+mj-lt"/>
              </a:rPr>
              <a:t>代码组成的模块，可跨硬件部署。</a:t>
            </a:r>
            <a:endParaRPr lang="en-US" altLang="zh-CN" sz="2000" dirty="0">
              <a:latin typeface="+mj-lt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000" dirty="0">
                <a:latin typeface="+mj-lt"/>
              </a:rPr>
              <a:t>Native module</a:t>
            </a:r>
            <a:r>
              <a:rPr lang="zh-CN" altLang="en-US" sz="2000" dirty="0">
                <a:latin typeface="+mj-lt"/>
              </a:rPr>
              <a:t>：</a:t>
            </a:r>
            <a:r>
              <a:rPr lang="en-US" altLang="zh-CN" sz="2000" dirty="0">
                <a:latin typeface="+mj-lt"/>
              </a:rPr>
              <a:t>Native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code</a:t>
            </a:r>
            <a:r>
              <a:rPr lang="zh-CN" altLang="en-US" sz="2000" dirty="0">
                <a:latin typeface="+mj-lt"/>
              </a:rPr>
              <a:t>组成的模块。</a:t>
            </a:r>
            <a:endParaRPr lang="en-US" altLang="zh-CN" sz="2000" dirty="0">
              <a:latin typeface="+mj-lt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000" dirty="0">
                <a:latin typeface="+mj-lt"/>
              </a:rPr>
              <a:t>Manifest</a:t>
            </a:r>
            <a:r>
              <a:rPr lang="zh-CN" altLang="en-US" sz="2000" dirty="0">
                <a:latin typeface="+mj-lt"/>
              </a:rPr>
              <a:t>：一段记载设备</a:t>
            </a:r>
            <a:r>
              <a:rPr lang="en-US" altLang="zh-CN" sz="2000" dirty="0">
                <a:latin typeface="+mj-lt"/>
              </a:rPr>
              <a:t>app</a:t>
            </a:r>
            <a:r>
              <a:rPr lang="zh-CN" altLang="en-US" sz="2000" dirty="0">
                <a:latin typeface="+mj-lt"/>
              </a:rPr>
              <a:t>依赖资源的清单，</a:t>
            </a:r>
            <a:r>
              <a:rPr lang="en-US" altLang="zh-CN" sz="2000" dirty="0">
                <a:latin typeface="+mj-lt"/>
              </a:rPr>
              <a:t>App</a:t>
            </a:r>
            <a:r>
              <a:rPr lang="zh-CN" altLang="en-US" sz="2000" dirty="0">
                <a:latin typeface="+mj-lt"/>
              </a:rPr>
              <a:t>加载时由</a:t>
            </a:r>
            <a:r>
              <a:rPr lang="en-US" altLang="zh-CN" sz="2000" dirty="0">
                <a:latin typeface="+mj-lt"/>
              </a:rPr>
              <a:t>runtime </a:t>
            </a:r>
            <a:r>
              <a:rPr lang="zh-CN" altLang="en-US" sz="2000" dirty="0">
                <a:latin typeface="+mj-lt"/>
              </a:rPr>
              <a:t>执行</a:t>
            </a:r>
            <a:r>
              <a:rPr lang="en-US" altLang="zh-CN" sz="2000" dirty="0">
                <a:latin typeface="+mj-lt"/>
              </a:rPr>
              <a:t>mashup</a:t>
            </a:r>
            <a:r>
              <a:rPr lang="zh-CN" altLang="en-US" sz="2000" dirty="0">
                <a:latin typeface="+mj-lt"/>
              </a:rPr>
              <a:t>。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E4203F98-745E-E84E-AC87-4479AAAE4CB5}"/>
              </a:ext>
            </a:extLst>
          </p:cNvPr>
          <p:cNvSpPr txBox="1"/>
          <p:nvPr/>
        </p:nvSpPr>
        <p:spPr>
          <a:xfrm>
            <a:off x="8278594" y="3514207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kern="0" dirty="0" err="1">
                <a:ea typeface="微软雅黑" charset="0"/>
              </a:rPr>
              <a:t>UniApp</a:t>
            </a:r>
            <a:r>
              <a:rPr lang="zh-CN" altLang="en-US" sz="1400" kern="0" dirty="0">
                <a:ea typeface="微软雅黑" charset="0"/>
              </a:rPr>
              <a:t> </a:t>
            </a:r>
            <a:r>
              <a:rPr lang="en-US" altLang="zh-CN" sz="1400" kern="0" dirty="0">
                <a:ea typeface="微软雅黑" charset="0"/>
              </a:rPr>
              <a:t>bundle</a:t>
            </a:r>
            <a:endParaRPr lang="zh-CN" altLang="en-US" sz="1400" kern="0" dirty="0">
              <a:ea typeface="微软雅黑" charset="0"/>
            </a:endParaRPr>
          </a:p>
        </p:txBody>
      </p:sp>
      <p:sp>
        <p:nvSpPr>
          <p:cNvPr id="5" name="流程图: 文档 10">
            <a:extLst>
              <a:ext uri="{FF2B5EF4-FFF2-40B4-BE49-F238E27FC236}">
                <a16:creationId xmlns:a16="http://schemas.microsoft.com/office/drawing/2014/main" id="{1ABEF6FA-83CC-B04E-95F4-E637EBCA1EFA}"/>
              </a:ext>
            </a:extLst>
          </p:cNvPr>
          <p:cNvSpPr/>
          <p:nvPr/>
        </p:nvSpPr>
        <p:spPr>
          <a:xfrm>
            <a:off x="7983465" y="1416887"/>
            <a:ext cx="1966651" cy="2153344"/>
          </a:xfrm>
          <a:prstGeom prst="flowChartDocumen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2B89097-63A8-B546-9A71-2905FEFB107A}"/>
              </a:ext>
            </a:extLst>
          </p:cNvPr>
          <p:cNvSpPr/>
          <p:nvPr/>
        </p:nvSpPr>
        <p:spPr>
          <a:xfrm>
            <a:off x="8099211" y="1529955"/>
            <a:ext cx="1729712" cy="8884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AF5F070C-711F-4A4F-BC5F-BC93CFB99E68}"/>
              </a:ext>
            </a:extLst>
          </p:cNvPr>
          <p:cNvSpPr/>
          <p:nvPr/>
        </p:nvSpPr>
        <p:spPr>
          <a:xfrm>
            <a:off x="8099211" y="2479457"/>
            <a:ext cx="1729712" cy="27263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1"/>
                </a:solidFill>
              </a:rPr>
              <a:t>Native modules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8064F82A-65CD-4A4A-BC79-CB7B0A089077}"/>
              </a:ext>
            </a:extLst>
          </p:cNvPr>
          <p:cNvSpPr txBox="1"/>
          <p:nvPr/>
        </p:nvSpPr>
        <p:spPr>
          <a:xfrm>
            <a:off x="8099211" y="2125569"/>
            <a:ext cx="1458900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IR modules </a:t>
            </a:r>
            <a:endParaRPr lang="zh-CN" altLang="en-US" sz="1200" dirty="0"/>
          </a:p>
        </p:txBody>
      </p:sp>
      <p:sp>
        <p:nvSpPr>
          <p:cNvPr id="13" name="矩形 11">
            <a:extLst>
              <a:ext uri="{FF2B5EF4-FFF2-40B4-BE49-F238E27FC236}">
                <a16:creationId xmlns:a16="http://schemas.microsoft.com/office/drawing/2014/main" id="{D044CA53-CACE-6446-B60E-8BB164E430BB}"/>
              </a:ext>
            </a:extLst>
          </p:cNvPr>
          <p:cNvSpPr/>
          <p:nvPr/>
        </p:nvSpPr>
        <p:spPr>
          <a:xfrm>
            <a:off x="8099211" y="2821317"/>
            <a:ext cx="1729712" cy="2114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1"/>
                </a:solidFill>
              </a:rPr>
              <a:t>App manifest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7216488" y="3514207"/>
            <a:ext cx="812131" cy="113272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9666501" y="2947846"/>
            <a:ext cx="630070" cy="163265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8229390" y="4609000"/>
            <a:ext cx="3199066" cy="16373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6751856" y="4610835"/>
            <a:ext cx="1347355" cy="16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7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433DE4-FE7F-AD4C-945A-130899B2C61E}"/>
              </a:ext>
            </a:extLst>
          </p:cNvPr>
          <p:cNvSpPr/>
          <p:nvPr/>
        </p:nvSpPr>
        <p:spPr>
          <a:xfrm>
            <a:off x="8994241" y="3832981"/>
            <a:ext cx="1739098" cy="1523962"/>
          </a:xfrm>
          <a:prstGeom prst="rect">
            <a:avLst/>
          </a:prstGeom>
          <a:pattFill prst="lgCheck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4">
                <a:shade val="50000"/>
              </a:schemeClr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Firmware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159D906-B083-B545-A1F6-5391E1418144}"/>
              </a:ext>
            </a:extLst>
          </p:cNvPr>
          <p:cNvCxnSpPr/>
          <p:nvPr/>
        </p:nvCxnSpPr>
        <p:spPr>
          <a:xfrm>
            <a:off x="845127" y="3480786"/>
            <a:ext cx="104073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8FB751F-218E-4AF4-A206-8C85905E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UniApp</a:t>
            </a:r>
            <a:r>
              <a:rPr lang="zh-CN" altLang="en-US" dirty="0"/>
              <a:t>的开发和部署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1D028DD-B0B5-544F-8B0A-62C9F01EA7E3}"/>
              </a:ext>
            </a:extLst>
          </p:cNvPr>
          <p:cNvSpPr/>
          <p:nvPr/>
        </p:nvSpPr>
        <p:spPr>
          <a:xfrm>
            <a:off x="9798945" y="2627748"/>
            <a:ext cx="414482" cy="1094284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807A0C-5702-F446-9B4E-51D1A5D045AB}"/>
              </a:ext>
            </a:extLst>
          </p:cNvPr>
          <p:cNvGrpSpPr/>
          <p:nvPr/>
        </p:nvGrpSpPr>
        <p:grpSpPr>
          <a:xfrm>
            <a:off x="1090749" y="1338378"/>
            <a:ext cx="9410043" cy="1989925"/>
            <a:chOff x="845069" y="1425416"/>
            <a:chExt cx="9410043" cy="198992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912A4F4-6AF9-D24E-96E9-47EE0291B99E}"/>
                </a:ext>
              </a:extLst>
            </p:cNvPr>
            <p:cNvSpPr/>
            <p:nvPr/>
          </p:nvSpPr>
          <p:spPr>
            <a:xfrm>
              <a:off x="845069" y="1425416"/>
              <a:ext cx="2947404" cy="198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40D08A21-0E52-8542-A4EC-56792DA83351}"/>
                </a:ext>
              </a:extLst>
            </p:cNvPr>
            <p:cNvGrpSpPr/>
            <p:nvPr/>
          </p:nvGrpSpPr>
          <p:grpSpPr>
            <a:xfrm>
              <a:off x="956503" y="1515184"/>
              <a:ext cx="9298609" cy="1812326"/>
              <a:chOff x="956503" y="1515184"/>
              <a:chExt cx="9298609" cy="1812326"/>
            </a:xfrm>
          </p:grpSpPr>
          <p:sp>
            <p:nvSpPr>
              <p:cNvPr id="14" name="流程图: 文档 16">
                <a:extLst>
                  <a:ext uri="{FF2B5EF4-FFF2-40B4-BE49-F238E27FC236}">
                    <a16:creationId xmlns:a16="http://schemas.microsoft.com/office/drawing/2014/main" id="{11DB0F75-5B3A-2048-8A53-9ECF0D682914}"/>
                  </a:ext>
                </a:extLst>
              </p:cNvPr>
              <p:cNvSpPr/>
              <p:nvPr/>
            </p:nvSpPr>
            <p:spPr>
              <a:xfrm>
                <a:off x="5772618" y="2345943"/>
                <a:ext cx="1229860" cy="510980"/>
              </a:xfrm>
              <a:prstGeom prst="flowChartDocumen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200" dirty="0" err="1">
                    <a:solidFill>
                      <a:schemeClr val="accent3"/>
                    </a:solidFill>
                  </a:rPr>
                  <a:t>UniApp</a:t>
                </a:r>
                <a:r>
                  <a:rPr lang="zh-CN" altLang="en-US" sz="1200" dirty="0">
                    <a:solidFill>
                      <a:schemeClr val="accent3"/>
                    </a:solidFill>
                  </a:rPr>
                  <a:t> </a:t>
                </a:r>
                <a:r>
                  <a:rPr lang="en-US" altLang="zh-CN" sz="1200" dirty="0">
                    <a:solidFill>
                      <a:schemeClr val="accent3"/>
                    </a:solidFill>
                  </a:rPr>
                  <a:t>Module</a:t>
                </a:r>
              </a:p>
              <a:p>
                <a:pPr algn="ctr"/>
                <a:r>
                  <a:rPr lang="zh-CN" altLang="en-US" sz="1200" dirty="0">
                    <a:solidFill>
                      <a:schemeClr val="accent3"/>
                    </a:solidFill>
                  </a:rPr>
                  <a:t>（</a:t>
                </a:r>
                <a:r>
                  <a:rPr lang="en-US" altLang="zh-CN" sz="1200" dirty="0">
                    <a:solidFill>
                      <a:schemeClr val="accent3"/>
                    </a:solidFill>
                  </a:rPr>
                  <a:t>.</a:t>
                </a:r>
                <a:r>
                  <a:rPr lang="en-US" altLang="zh-CN" sz="1200" dirty="0" err="1">
                    <a:solidFill>
                      <a:schemeClr val="accent3"/>
                    </a:solidFill>
                  </a:rPr>
                  <a:t>wasm</a:t>
                </a:r>
                <a:r>
                  <a:rPr lang="en-US" altLang="zh-CN" sz="1200" dirty="0">
                    <a:solidFill>
                      <a:schemeClr val="accent3"/>
                    </a:solidFill>
                  </a:rPr>
                  <a:t> files</a:t>
                </a:r>
                <a:r>
                  <a:rPr lang="zh-CN" altLang="en-US" sz="1200" dirty="0">
                    <a:solidFill>
                      <a:schemeClr val="accent3"/>
                    </a:solidFill>
                  </a:rPr>
                  <a:t>）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B3DBEA6-A7A3-904C-8202-55DC0B3CF635}"/>
                  </a:ext>
                </a:extLst>
              </p:cNvPr>
              <p:cNvCxnSpPr>
                <a:cxnSpLocks/>
                <a:endCxn id="78" idx="2"/>
              </p:cNvCxnSpPr>
              <p:nvPr/>
            </p:nvCxnSpPr>
            <p:spPr>
              <a:xfrm>
                <a:off x="3792473" y="2516592"/>
                <a:ext cx="426411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69322D6-37C6-C44E-83D5-A97332D81287}"/>
                  </a:ext>
                </a:extLst>
              </p:cNvPr>
              <p:cNvCxnSpPr>
                <a:cxnSpLocks/>
                <a:stCxn id="14" idx="3"/>
                <a:endCxn id="103" idx="2"/>
              </p:cNvCxnSpPr>
              <p:nvPr/>
            </p:nvCxnSpPr>
            <p:spPr>
              <a:xfrm flipV="1">
                <a:off x="7002478" y="2419655"/>
                <a:ext cx="675630" cy="181778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D80B841-A993-4842-B837-C9ABF88CB275}"/>
                  </a:ext>
                </a:extLst>
              </p:cNvPr>
              <p:cNvGrpSpPr/>
              <p:nvPr/>
            </p:nvGrpSpPr>
            <p:grpSpPr>
              <a:xfrm>
                <a:off x="956503" y="1515184"/>
                <a:ext cx="2678748" cy="1812326"/>
                <a:chOff x="623680" y="2469655"/>
                <a:chExt cx="1660642" cy="2438185"/>
              </a:xfrm>
            </p:grpSpPr>
            <p:sp>
              <p:nvSpPr>
                <p:cNvPr id="60" name="Folded Corner 14">
                  <a:extLst>
                    <a:ext uri="{FF2B5EF4-FFF2-40B4-BE49-F238E27FC236}">
                      <a16:creationId xmlns:a16="http://schemas.microsoft.com/office/drawing/2014/main" id="{244E697F-B225-A24D-BD82-941C8E7B43D0}"/>
                    </a:ext>
                  </a:extLst>
                </p:cNvPr>
                <p:cNvSpPr/>
                <p:nvPr/>
              </p:nvSpPr>
              <p:spPr>
                <a:xfrm>
                  <a:off x="623680" y="2469655"/>
                  <a:ext cx="645040" cy="391548"/>
                </a:xfrm>
                <a:prstGeom prst="foldedCorner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 err="1"/>
                    <a:t>WebIDL</a:t>
                  </a:r>
                  <a:r>
                    <a:rPr lang="en-US" altLang="zh-CN" sz="1200" dirty="0"/>
                    <a:t> file</a:t>
                  </a:r>
                  <a:endParaRPr lang="zh-CN" altLang="en-US" sz="1200" dirty="0"/>
                </a:p>
              </p:txBody>
            </p:sp>
            <p:sp>
              <p:nvSpPr>
                <p:cNvPr id="61" name="Folded Corner 14">
                  <a:extLst>
                    <a:ext uri="{FF2B5EF4-FFF2-40B4-BE49-F238E27FC236}">
                      <a16:creationId xmlns:a16="http://schemas.microsoft.com/office/drawing/2014/main" id="{A6C7B446-27A1-8E41-A924-94C5C8248ACE}"/>
                    </a:ext>
                  </a:extLst>
                </p:cNvPr>
                <p:cNvSpPr/>
                <p:nvPr/>
              </p:nvSpPr>
              <p:spPr>
                <a:xfrm>
                  <a:off x="821941" y="4076079"/>
                  <a:ext cx="1442310" cy="831761"/>
                </a:xfrm>
                <a:prstGeom prst="foldedCorner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/>
                    <a:t>App source code</a:t>
                  </a:r>
                </a:p>
                <a:p>
                  <a:pPr algn="ctr"/>
                  <a:r>
                    <a:rPr lang="zh-CN" altLang="en-US" sz="1200" dirty="0"/>
                    <a:t>（</a:t>
                  </a:r>
                  <a:r>
                    <a:rPr lang="en-US" altLang="zh-CN" sz="1200" dirty="0"/>
                    <a:t>C/C++, JS, Rust, Golang, …</a:t>
                  </a:r>
                  <a:r>
                    <a:rPr lang="zh-CN" altLang="en-US" sz="1200" dirty="0"/>
                    <a:t>）</a:t>
                  </a:r>
                </a:p>
              </p:txBody>
            </p:sp>
            <p:sp>
              <p:nvSpPr>
                <p:cNvPr id="62" name="椭圆 7">
                  <a:extLst>
                    <a:ext uri="{FF2B5EF4-FFF2-40B4-BE49-F238E27FC236}">
                      <a16:creationId xmlns:a16="http://schemas.microsoft.com/office/drawing/2014/main" id="{29B1C369-64F3-8C4D-9463-4C4538B3180C}"/>
                    </a:ext>
                  </a:extLst>
                </p:cNvPr>
                <p:cNvSpPr/>
                <p:nvPr/>
              </p:nvSpPr>
              <p:spPr>
                <a:xfrm>
                  <a:off x="1363906" y="2963509"/>
                  <a:ext cx="920416" cy="391548"/>
                </a:xfrm>
                <a:prstGeom prst="ellips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200" dirty="0" err="1"/>
                    <a:t>bindgen</a:t>
                  </a:r>
                  <a:endParaRPr lang="zh-CN" altLang="en-US" sz="1200" dirty="0">
                    <a:solidFill>
                      <a:schemeClr val="dk1"/>
                    </a:solidFill>
                  </a:endParaRPr>
                </a:p>
              </p:txBody>
            </p:sp>
            <p:cxnSp>
              <p:nvCxnSpPr>
                <p:cNvPr id="63" name="直接箭头连接符 9">
                  <a:extLst>
                    <a:ext uri="{FF2B5EF4-FFF2-40B4-BE49-F238E27FC236}">
                      <a16:creationId xmlns:a16="http://schemas.microsoft.com/office/drawing/2014/main" id="{FCAC7F65-C89E-B14D-B56D-95801BF16F75}"/>
                    </a:ext>
                  </a:extLst>
                </p:cNvPr>
                <p:cNvCxnSpPr>
                  <a:cxnSpLocks/>
                  <a:stCxn id="60" idx="2"/>
                  <a:endCxn id="62" idx="0"/>
                </p:cNvCxnSpPr>
                <p:nvPr/>
              </p:nvCxnSpPr>
              <p:spPr>
                <a:xfrm>
                  <a:off x="946200" y="2861203"/>
                  <a:ext cx="877914" cy="102306"/>
                </a:xfrm>
                <a:prstGeom prst="straightConnector1">
                  <a:avLst/>
                </a:prstGeom>
                <a:ln w="1905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Folded Corner 14">
                  <a:extLst>
                    <a:ext uri="{FF2B5EF4-FFF2-40B4-BE49-F238E27FC236}">
                      <a16:creationId xmlns:a16="http://schemas.microsoft.com/office/drawing/2014/main" id="{43D41B68-499F-6044-82A5-FA26D3EC92BC}"/>
                    </a:ext>
                  </a:extLst>
                </p:cNvPr>
                <p:cNvSpPr/>
                <p:nvPr/>
              </p:nvSpPr>
              <p:spPr>
                <a:xfrm>
                  <a:off x="1389144" y="3568138"/>
                  <a:ext cx="875107" cy="434726"/>
                </a:xfrm>
                <a:prstGeom prst="foldedCorner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altLang="zh-CN" sz="1200" dirty="0"/>
                    <a:t>Interface binding &amp; glue code</a:t>
                  </a:r>
                  <a:endParaRPr lang="zh-CN" altLang="en-US" sz="1200" dirty="0"/>
                </a:p>
              </p:txBody>
            </p:sp>
            <p:cxnSp>
              <p:nvCxnSpPr>
                <p:cNvPr id="65" name="直接箭头连接符 12">
                  <a:extLst>
                    <a:ext uri="{FF2B5EF4-FFF2-40B4-BE49-F238E27FC236}">
                      <a16:creationId xmlns:a16="http://schemas.microsoft.com/office/drawing/2014/main" id="{974E2773-30D5-024D-9ADD-BEAE8DEB14CC}"/>
                    </a:ext>
                  </a:extLst>
                </p:cNvPr>
                <p:cNvCxnSpPr>
                  <a:cxnSpLocks/>
                  <a:stCxn id="62" idx="4"/>
                  <a:endCxn id="64" idx="0"/>
                </p:cNvCxnSpPr>
                <p:nvPr/>
              </p:nvCxnSpPr>
              <p:spPr>
                <a:xfrm>
                  <a:off x="1824114" y="3355056"/>
                  <a:ext cx="2583" cy="213082"/>
                </a:xfrm>
                <a:prstGeom prst="straightConnector1">
                  <a:avLst/>
                </a:prstGeom>
                <a:ln w="1905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椭圆 7">
                <a:extLst>
                  <a:ext uri="{FF2B5EF4-FFF2-40B4-BE49-F238E27FC236}">
                    <a16:creationId xmlns:a16="http://schemas.microsoft.com/office/drawing/2014/main" id="{0F00B8CF-9F14-B94D-B595-66B0D16921ED}"/>
                  </a:ext>
                </a:extLst>
              </p:cNvPr>
              <p:cNvSpPr/>
              <p:nvPr/>
            </p:nvSpPr>
            <p:spPr>
              <a:xfrm>
                <a:off x="4218884" y="2345942"/>
                <a:ext cx="1018508" cy="34129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accent3"/>
                    </a:solidFill>
                  </a:rPr>
                  <a:t>compile &amp; packing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8377D5F-6EC9-C241-92B5-5EC5DCF95E7E}"/>
                  </a:ext>
                </a:extLst>
              </p:cNvPr>
              <p:cNvCxnSpPr>
                <a:cxnSpLocks/>
                <a:stCxn id="78" idx="6"/>
                <a:endCxn id="14" idx="1"/>
              </p:cNvCxnSpPr>
              <p:nvPr/>
            </p:nvCxnSpPr>
            <p:spPr>
              <a:xfrm>
                <a:off x="5237392" y="2516592"/>
                <a:ext cx="535226" cy="84841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椭圆 7">
                <a:extLst>
                  <a:ext uri="{FF2B5EF4-FFF2-40B4-BE49-F238E27FC236}">
                    <a16:creationId xmlns:a16="http://schemas.microsoft.com/office/drawing/2014/main" id="{BB37A967-FC99-5646-BA1F-5F2B0E5E7F26}"/>
                  </a:ext>
                </a:extLst>
              </p:cNvPr>
              <p:cNvSpPr/>
              <p:nvPr/>
            </p:nvSpPr>
            <p:spPr>
              <a:xfrm>
                <a:off x="7678108" y="2249005"/>
                <a:ext cx="1070453" cy="34129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err="1">
                    <a:solidFill>
                      <a:schemeClr val="accent3"/>
                    </a:solidFill>
                  </a:rPr>
                  <a:t>AoT</a:t>
                </a:r>
                <a:r>
                  <a:rPr lang="en-US" sz="1200" dirty="0">
                    <a:solidFill>
                      <a:schemeClr val="accent3"/>
                    </a:solidFill>
                  </a:rPr>
                  <a:t> Compiler</a:t>
                </a:r>
              </a:p>
            </p:txBody>
          </p:sp>
          <p:sp>
            <p:nvSpPr>
              <p:cNvPr id="121" name="流程图: 文档 16">
                <a:extLst>
                  <a:ext uri="{FF2B5EF4-FFF2-40B4-BE49-F238E27FC236}">
                    <a16:creationId xmlns:a16="http://schemas.microsoft.com/office/drawing/2014/main" id="{6754BA7B-DE5F-0C43-BD81-A5A0CBA932A6}"/>
                  </a:ext>
                </a:extLst>
              </p:cNvPr>
              <p:cNvSpPr/>
              <p:nvPr/>
            </p:nvSpPr>
            <p:spPr>
              <a:xfrm>
                <a:off x="9265901" y="2267914"/>
                <a:ext cx="989211" cy="316529"/>
              </a:xfrm>
              <a:prstGeom prst="flowChartDocumen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</a:rPr>
                  <a:t>Native Image</a:t>
                </a:r>
                <a:endParaRPr lang="zh-CN" altLang="en-US" sz="1200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54B823E-D231-134E-95B5-83AD4A3B1E14}"/>
                  </a:ext>
                </a:extLst>
              </p:cNvPr>
              <p:cNvCxnSpPr>
                <a:cxnSpLocks/>
                <a:stCxn id="103" idx="6"/>
                <a:endCxn id="121" idx="1"/>
              </p:cNvCxnSpPr>
              <p:nvPr/>
            </p:nvCxnSpPr>
            <p:spPr>
              <a:xfrm>
                <a:off x="8748561" y="2419655"/>
                <a:ext cx="517340" cy="6524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Down Arrow 127">
            <a:extLst>
              <a:ext uri="{FF2B5EF4-FFF2-40B4-BE49-F238E27FC236}">
                <a16:creationId xmlns:a16="http://schemas.microsoft.com/office/drawing/2014/main" id="{F1FDCE35-EDED-BC4A-AAC1-BE2D2838746D}"/>
              </a:ext>
            </a:extLst>
          </p:cNvPr>
          <p:cNvSpPr/>
          <p:nvPr/>
        </p:nvSpPr>
        <p:spPr>
          <a:xfrm>
            <a:off x="6412517" y="2942238"/>
            <a:ext cx="414482" cy="836341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9" name="Down Arrow 128">
            <a:extLst>
              <a:ext uri="{FF2B5EF4-FFF2-40B4-BE49-F238E27FC236}">
                <a16:creationId xmlns:a16="http://schemas.microsoft.com/office/drawing/2014/main" id="{3375EA09-3B3D-774F-9453-E91F18DE387E}"/>
              </a:ext>
            </a:extLst>
          </p:cNvPr>
          <p:cNvSpPr/>
          <p:nvPr/>
        </p:nvSpPr>
        <p:spPr>
          <a:xfrm rot="2555417">
            <a:off x="4814291" y="2902424"/>
            <a:ext cx="414482" cy="948767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文本框 8">
            <a:extLst>
              <a:ext uri="{FF2B5EF4-FFF2-40B4-BE49-F238E27FC236}">
                <a16:creationId xmlns:a16="http://schemas.microsoft.com/office/drawing/2014/main" id="{9FDF624D-38D7-D643-A445-A35B24664871}"/>
              </a:ext>
            </a:extLst>
          </p:cNvPr>
          <p:cNvSpPr txBox="1"/>
          <p:nvPr/>
        </p:nvSpPr>
        <p:spPr>
          <a:xfrm>
            <a:off x="4691440" y="3173009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ea typeface="微软雅黑" panose="020B0503020204020204" pitchFamily="34" charset="-122"/>
              </a:rPr>
              <a:t>Deploy </a:t>
            </a:r>
          </a:p>
          <a:p>
            <a:r>
              <a:rPr lang="en-US" altLang="zh-CN" sz="1400" dirty="0">
                <a:ea typeface="微软雅黑" panose="020B0503020204020204" pitchFamily="34" charset="-122"/>
              </a:rPr>
              <a:t>App</a:t>
            </a:r>
          </a:p>
        </p:txBody>
      </p:sp>
      <p:sp>
        <p:nvSpPr>
          <p:cNvPr id="142" name="文本框 8">
            <a:extLst>
              <a:ext uri="{FF2B5EF4-FFF2-40B4-BE49-F238E27FC236}">
                <a16:creationId xmlns:a16="http://schemas.microsoft.com/office/drawing/2014/main" id="{ED431E26-2670-F34A-8350-CDEAF953E82B}"/>
              </a:ext>
            </a:extLst>
          </p:cNvPr>
          <p:cNvSpPr txBox="1"/>
          <p:nvPr/>
        </p:nvSpPr>
        <p:spPr>
          <a:xfrm>
            <a:off x="6318065" y="3173009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ea typeface="微软雅黑" panose="020B0503020204020204" pitchFamily="34" charset="-122"/>
              </a:rPr>
              <a:t>Deploy </a:t>
            </a:r>
          </a:p>
          <a:p>
            <a:r>
              <a:rPr lang="en-US" altLang="zh-CN" sz="1400" dirty="0">
                <a:ea typeface="微软雅黑" panose="020B0503020204020204" pitchFamily="34" charset="-122"/>
              </a:rPr>
              <a:t>Module</a:t>
            </a:r>
          </a:p>
        </p:txBody>
      </p:sp>
      <p:sp>
        <p:nvSpPr>
          <p:cNvPr id="143" name="文本框 8">
            <a:extLst>
              <a:ext uri="{FF2B5EF4-FFF2-40B4-BE49-F238E27FC236}">
                <a16:creationId xmlns:a16="http://schemas.microsoft.com/office/drawing/2014/main" id="{13156D9D-5AC5-BF44-A1AA-033EE8918FCD}"/>
              </a:ext>
            </a:extLst>
          </p:cNvPr>
          <p:cNvSpPr txBox="1"/>
          <p:nvPr/>
        </p:nvSpPr>
        <p:spPr>
          <a:xfrm>
            <a:off x="9577546" y="3011101"/>
            <a:ext cx="929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ea typeface="微软雅黑" panose="020B0503020204020204" pitchFamily="34" charset="-122"/>
              </a:rPr>
              <a:t>Download</a:t>
            </a:r>
          </a:p>
          <a:p>
            <a:r>
              <a:rPr lang="en-US" altLang="zh-CN" sz="1400" dirty="0">
                <a:ea typeface="微软雅黑" panose="020B0503020204020204" pitchFamily="34" charset="-122"/>
              </a:rPr>
              <a:t>Firmware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3B848AF-1D59-4E47-A1E6-E4FC6902F54D}"/>
              </a:ext>
            </a:extLst>
          </p:cNvPr>
          <p:cNvSpPr/>
          <p:nvPr/>
        </p:nvSpPr>
        <p:spPr>
          <a:xfrm>
            <a:off x="5891653" y="1486385"/>
            <a:ext cx="1039826" cy="503986"/>
          </a:xfrm>
          <a:prstGeom prst="wedgeRoundRectCallout">
            <a:avLst>
              <a:gd name="adj1" fmla="val 45239"/>
              <a:gd name="adj2" fmla="val 8648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兼容性</a:t>
            </a:r>
          </a:p>
        </p:txBody>
      </p:sp>
      <p:sp>
        <p:nvSpPr>
          <p:cNvPr id="71" name="Rounded Rectangular Callout 70">
            <a:extLst>
              <a:ext uri="{FF2B5EF4-FFF2-40B4-BE49-F238E27FC236}">
                <a16:creationId xmlns:a16="http://schemas.microsoft.com/office/drawing/2014/main" id="{253423AC-3005-FE41-809C-8CAA5708270D}"/>
              </a:ext>
            </a:extLst>
          </p:cNvPr>
          <p:cNvSpPr/>
          <p:nvPr/>
        </p:nvSpPr>
        <p:spPr>
          <a:xfrm>
            <a:off x="7923788" y="1426779"/>
            <a:ext cx="1039826" cy="503986"/>
          </a:xfrm>
          <a:prstGeom prst="wedgeRoundRectCallout">
            <a:avLst>
              <a:gd name="adj1" fmla="val -6581"/>
              <a:gd name="adj2" fmla="val 8972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高性能</a:t>
            </a:r>
          </a:p>
        </p:txBody>
      </p:sp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id="{98DA0793-CE9E-2349-B77F-665E746143C2}"/>
              </a:ext>
            </a:extLst>
          </p:cNvPr>
          <p:cNvSpPr/>
          <p:nvPr/>
        </p:nvSpPr>
        <p:spPr>
          <a:xfrm>
            <a:off x="10840814" y="4792475"/>
            <a:ext cx="1039826" cy="503986"/>
          </a:xfrm>
          <a:prstGeom prst="wedgeRoundRectCallout">
            <a:avLst>
              <a:gd name="adj1" fmla="val -57617"/>
              <a:gd name="adj2" fmla="val -9818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</a:rPr>
              <a:t>低功耗</a:t>
            </a:r>
          </a:p>
        </p:txBody>
      </p:sp>
      <p:sp>
        <p:nvSpPr>
          <p:cNvPr id="55" name="矩形 2">
            <a:extLst>
              <a:ext uri="{FF2B5EF4-FFF2-40B4-BE49-F238E27FC236}">
                <a16:creationId xmlns:a16="http://schemas.microsoft.com/office/drawing/2014/main" id="{34025AE7-64C5-7B45-B9CC-1D031F7AA2B2}"/>
              </a:ext>
            </a:extLst>
          </p:cNvPr>
          <p:cNvSpPr/>
          <p:nvPr/>
        </p:nvSpPr>
        <p:spPr>
          <a:xfrm>
            <a:off x="5405285" y="3859065"/>
            <a:ext cx="2194561" cy="125686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3">
            <a:extLst>
              <a:ext uri="{FF2B5EF4-FFF2-40B4-BE49-F238E27FC236}">
                <a16:creationId xmlns:a16="http://schemas.microsoft.com/office/drawing/2014/main" id="{CE660C9C-71C2-D340-8989-E36EBB40C522}"/>
              </a:ext>
            </a:extLst>
          </p:cNvPr>
          <p:cNvSpPr/>
          <p:nvPr/>
        </p:nvSpPr>
        <p:spPr>
          <a:xfrm>
            <a:off x="5405285" y="5268033"/>
            <a:ext cx="2194561" cy="5327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accent3"/>
                </a:solidFill>
              </a:rPr>
              <a:t>UniApp</a:t>
            </a:r>
            <a:r>
              <a:rPr lang="en-US" altLang="zh-CN" b="1" dirty="0">
                <a:solidFill>
                  <a:schemeClr val="accent3"/>
                </a:solidFill>
              </a:rPr>
              <a:t> Runtime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B65491-D1D2-2341-8428-6CD769E1A19D}"/>
              </a:ext>
            </a:extLst>
          </p:cNvPr>
          <p:cNvSpPr txBox="1"/>
          <p:nvPr/>
        </p:nvSpPr>
        <p:spPr>
          <a:xfrm>
            <a:off x="5409327" y="383298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FAE94D-603A-9B42-BD31-C0A173B33D9C}"/>
              </a:ext>
            </a:extLst>
          </p:cNvPr>
          <p:cNvGrpSpPr/>
          <p:nvPr/>
        </p:nvGrpSpPr>
        <p:grpSpPr>
          <a:xfrm>
            <a:off x="5974499" y="4078460"/>
            <a:ext cx="1107943" cy="954238"/>
            <a:chOff x="1930958" y="1483319"/>
            <a:chExt cx="1273669" cy="1096973"/>
          </a:xfrm>
        </p:grpSpPr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FE6AEA6F-1E65-2B4A-826A-D57D793CA7D1}"/>
                </a:ext>
              </a:extLst>
            </p:cNvPr>
            <p:cNvSpPr/>
            <p:nvPr/>
          </p:nvSpPr>
          <p:spPr>
            <a:xfrm rot="1800000">
              <a:off x="1930958" y="1483319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>
              <a:extLst>
                <a:ext uri="{FF2B5EF4-FFF2-40B4-BE49-F238E27FC236}">
                  <a16:creationId xmlns:a16="http://schemas.microsoft.com/office/drawing/2014/main" id="{E4CCA2D2-6CE5-7747-B273-7E8557097B02}"/>
                </a:ext>
              </a:extLst>
            </p:cNvPr>
            <p:cNvSpPr/>
            <p:nvPr/>
          </p:nvSpPr>
          <p:spPr>
            <a:xfrm rot="1800000">
              <a:off x="2563543" y="1505880"/>
              <a:ext cx="641084" cy="552659"/>
            </a:xfrm>
            <a:prstGeom prst="hexagon">
              <a:avLst/>
            </a:prstGeom>
            <a:ln w="19050"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DE40B15D-7DFF-FB4C-89F1-F0E2C4143971}"/>
                </a:ext>
              </a:extLst>
            </p:cNvPr>
            <p:cNvSpPr/>
            <p:nvPr/>
          </p:nvSpPr>
          <p:spPr>
            <a:xfrm rot="1800000">
              <a:off x="2246159" y="2027633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317DB31-43DD-FC47-B737-9097CBF19F49}"/>
              </a:ext>
            </a:extLst>
          </p:cNvPr>
          <p:cNvSpPr txBox="1"/>
          <p:nvPr/>
        </p:nvSpPr>
        <p:spPr>
          <a:xfrm>
            <a:off x="5960763" y="4941079"/>
            <a:ext cx="113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Serverless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C0B9575-685F-8C45-BA3B-768EC3A0C675}"/>
              </a:ext>
            </a:extLst>
          </p:cNvPr>
          <p:cNvSpPr/>
          <p:nvPr/>
        </p:nvSpPr>
        <p:spPr>
          <a:xfrm>
            <a:off x="5405286" y="5926243"/>
            <a:ext cx="2194560" cy="5012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RISC-V</a:t>
            </a:r>
            <a:r>
              <a:rPr lang="en-US" dirty="0"/>
              <a:t>  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580D1224-5BF4-BF4D-B00F-F504E9A46C12}"/>
              </a:ext>
            </a:extLst>
          </p:cNvPr>
          <p:cNvSpPr/>
          <p:nvPr/>
        </p:nvSpPr>
        <p:spPr>
          <a:xfrm>
            <a:off x="6488817" y="5972808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6AC68FEE-6D1F-194B-B7AE-02CD26FFE9AD}"/>
              </a:ext>
            </a:extLst>
          </p:cNvPr>
          <p:cNvSpPr/>
          <p:nvPr/>
        </p:nvSpPr>
        <p:spPr>
          <a:xfrm>
            <a:off x="6991400" y="5972808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77" name="矩形 78">
            <a:extLst>
              <a:ext uri="{FF2B5EF4-FFF2-40B4-BE49-F238E27FC236}">
                <a16:creationId xmlns:a16="http://schemas.microsoft.com/office/drawing/2014/main" id="{13E6B5B1-FD9D-A140-BAEA-DC615BAFC311}"/>
              </a:ext>
            </a:extLst>
          </p:cNvPr>
          <p:cNvSpPr/>
          <p:nvPr/>
        </p:nvSpPr>
        <p:spPr>
          <a:xfrm>
            <a:off x="1519434" y="3790453"/>
            <a:ext cx="2440145" cy="12540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79" name="矩形 87">
            <a:extLst>
              <a:ext uri="{FF2B5EF4-FFF2-40B4-BE49-F238E27FC236}">
                <a16:creationId xmlns:a16="http://schemas.microsoft.com/office/drawing/2014/main" id="{7FE312C7-2A3B-9F46-8E99-DF8FDD23C0E2}"/>
              </a:ext>
            </a:extLst>
          </p:cNvPr>
          <p:cNvSpPr/>
          <p:nvPr/>
        </p:nvSpPr>
        <p:spPr>
          <a:xfrm>
            <a:off x="1519435" y="5199421"/>
            <a:ext cx="2440144" cy="5327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accent3"/>
                </a:solidFill>
              </a:rPr>
              <a:t>UniApp</a:t>
            </a:r>
            <a:r>
              <a:rPr lang="en-US" altLang="zh-CN" b="1" dirty="0">
                <a:solidFill>
                  <a:schemeClr val="accent3"/>
                </a:solidFill>
              </a:rPr>
              <a:t> Runtime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388CDF-57CF-D340-B0E8-846B03D8043D}"/>
              </a:ext>
            </a:extLst>
          </p:cNvPr>
          <p:cNvSpPr txBox="1"/>
          <p:nvPr/>
        </p:nvSpPr>
        <p:spPr>
          <a:xfrm>
            <a:off x="1496444" y="378098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HPC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C177436-773A-8E49-8F16-B98FE85F72DC}"/>
              </a:ext>
            </a:extLst>
          </p:cNvPr>
          <p:cNvSpPr/>
          <p:nvPr/>
        </p:nvSpPr>
        <p:spPr>
          <a:xfrm>
            <a:off x="2757850" y="400709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APP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686DAB-8409-9C45-881D-29F6D9165440}"/>
              </a:ext>
            </a:extLst>
          </p:cNvPr>
          <p:cNvGrpSpPr/>
          <p:nvPr/>
        </p:nvGrpSpPr>
        <p:grpSpPr>
          <a:xfrm>
            <a:off x="1628734" y="4106450"/>
            <a:ext cx="1021664" cy="879928"/>
            <a:chOff x="1930958" y="1483319"/>
            <a:chExt cx="1273669" cy="1096973"/>
          </a:xfrm>
        </p:grpSpPr>
        <p:sp>
          <p:nvSpPr>
            <p:cNvPr id="84" name="Hexagon 83">
              <a:extLst>
                <a:ext uri="{FF2B5EF4-FFF2-40B4-BE49-F238E27FC236}">
                  <a16:creationId xmlns:a16="http://schemas.microsoft.com/office/drawing/2014/main" id="{21880F2D-7210-614C-A33C-F480E3BCAB9B}"/>
                </a:ext>
              </a:extLst>
            </p:cNvPr>
            <p:cNvSpPr/>
            <p:nvPr/>
          </p:nvSpPr>
          <p:spPr>
            <a:xfrm rot="1800000">
              <a:off x="1930958" y="1483319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F29E1356-56D6-3640-A873-3031C86D205C}"/>
                </a:ext>
              </a:extLst>
            </p:cNvPr>
            <p:cNvSpPr/>
            <p:nvPr/>
          </p:nvSpPr>
          <p:spPr>
            <a:xfrm rot="1800000">
              <a:off x="2563543" y="1505880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83D612D6-3F27-1E4D-A616-D809FFC2EC6E}"/>
                </a:ext>
              </a:extLst>
            </p:cNvPr>
            <p:cNvSpPr/>
            <p:nvPr/>
          </p:nvSpPr>
          <p:spPr>
            <a:xfrm rot="1800000">
              <a:off x="2246159" y="2027633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BF3BF08B-B588-9A42-BE43-ED72935123FE}"/>
              </a:ext>
            </a:extLst>
          </p:cNvPr>
          <p:cNvSpPr/>
          <p:nvPr/>
        </p:nvSpPr>
        <p:spPr>
          <a:xfrm>
            <a:off x="2847424" y="405632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APP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EF9734-0653-9D4A-A190-5E78139B0CDA}"/>
              </a:ext>
            </a:extLst>
          </p:cNvPr>
          <p:cNvSpPr/>
          <p:nvPr/>
        </p:nvSpPr>
        <p:spPr>
          <a:xfrm>
            <a:off x="2939760" y="4093198"/>
            <a:ext cx="914400" cy="914400"/>
          </a:xfrm>
          <a:prstGeom prst="ellips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APP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16D085C-8FF4-724C-8992-46A8663EF313}"/>
              </a:ext>
            </a:extLst>
          </p:cNvPr>
          <p:cNvSpPr/>
          <p:nvPr/>
        </p:nvSpPr>
        <p:spPr>
          <a:xfrm>
            <a:off x="1519434" y="5845502"/>
            <a:ext cx="2440145" cy="5012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RISC-V</a:t>
            </a:r>
            <a:r>
              <a:rPr lang="en-US" dirty="0"/>
              <a:t>  </a:t>
            </a: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EDD720FA-309F-4B42-9F28-E9BFF21BAFE3}"/>
              </a:ext>
            </a:extLst>
          </p:cNvPr>
          <p:cNvSpPr/>
          <p:nvPr/>
        </p:nvSpPr>
        <p:spPr>
          <a:xfrm>
            <a:off x="2373374" y="5890788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D796C1F6-6FF6-BD42-A9BE-95B5AB4F2664}"/>
              </a:ext>
            </a:extLst>
          </p:cNvPr>
          <p:cNvSpPr/>
          <p:nvPr/>
        </p:nvSpPr>
        <p:spPr>
          <a:xfrm>
            <a:off x="2875957" y="5890788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1A3836D5-23D8-F545-A6BB-9CFA7ED3ED5C}"/>
              </a:ext>
            </a:extLst>
          </p:cNvPr>
          <p:cNvSpPr/>
          <p:nvPr/>
        </p:nvSpPr>
        <p:spPr>
          <a:xfrm>
            <a:off x="3378540" y="5890788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72F49A1-F7B7-8E42-B4FD-A6FDBC758A36}"/>
              </a:ext>
            </a:extLst>
          </p:cNvPr>
          <p:cNvSpPr txBox="1"/>
          <p:nvPr/>
        </p:nvSpPr>
        <p:spPr>
          <a:xfrm>
            <a:off x="9056190" y="3917339"/>
            <a:ext cx="480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MCU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574375-7E43-654E-8F6F-E249A7D20BE9}"/>
              </a:ext>
            </a:extLst>
          </p:cNvPr>
          <p:cNvSpPr/>
          <p:nvPr/>
        </p:nvSpPr>
        <p:spPr>
          <a:xfrm>
            <a:off x="8994241" y="5398673"/>
            <a:ext cx="1739098" cy="39721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RISC-V</a:t>
            </a:r>
            <a:r>
              <a:rPr lang="en-US" sz="1200" dirty="0"/>
              <a:t>  </a:t>
            </a: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01C776B-C7AF-DE49-BEB1-0389AB2797AF}"/>
              </a:ext>
            </a:extLst>
          </p:cNvPr>
          <p:cNvSpPr/>
          <p:nvPr/>
        </p:nvSpPr>
        <p:spPr>
          <a:xfrm>
            <a:off x="10042225" y="5438722"/>
            <a:ext cx="308911" cy="309594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b="1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396679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UniApp</a:t>
            </a:r>
            <a:r>
              <a:rPr lang="zh-CN" altLang="en-US" dirty="0"/>
              <a:t>的在线迁移</a:t>
            </a:r>
          </a:p>
        </p:txBody>
      </p:sp>
      <p:sp>
        <p:nvSpPr>
          <p:cNvPr id="138" name="内容占位符 13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 err="1">
                <a:latin typeface="+mj-lt"/>
              </a:rPr>
              <a:t>UniApp</a:t>
            </a:r>
            <a:r>
              <a:rPr lang="zh-CN" altLang="en-US" sz="2200" dirty="0">
                <a:latin typeface="+mj-lt"/>
              </a:rPr>
              <a:t>的在线迁移</a:t>
            </a:r>
            <a:endParaRPr lang="en-US" altLang="zh-CN" sz="2200" dirty="0">
              <a:latin typeface="+mj-lt"/>
            </a:endParaRPr>
          </a:p>
          <a:p>
            <a:pPr lvl="1"/>
            <a:r>
              <a:rPr lang="zh-CN" altLang="en-US" sz="2200" dirty="0">
                <a:latin typeface="+mj-lt"/>
              </a:rPr>
              <a:t>运行中的程序从一个设备迁移到另一个设备。</a:t>
            </a:r>
            <a:endParaRPr lang="en-US" altLang="zh-CN" sz="2200" dirty="0">
              <a:latin typeface="+mj-lt"/>
            </a:endParaRPr>
          </a:p>
          <a:p>
            <a:pPr lvl="1"/>
            <a:r>
              <a:rPr lang="zh-CN" altLang="en-US" sz="2200" dirty="0">
                <a:latin typeface="+mj-lt"/>
              </a:rPr>
              <a:t>设备</a:t>
            </a:r>
            <a:r>
              <a:rPr lang="en-US" altLang="zh-CN" sz="2200" dirty="0">
                <a:latin typeface="+mj-lt"/>
              </a:rPr>
              <a:t>A</a:t>
            </a:r>
            <a:r>
              <a:rPr lang="zh-CN" altLang="en-US" sz="2200" dirty="0">
                <a:latin typeface="+mj-lt"/>
              </a:rPr>
              <a:t>发送程序的</a:t>
            </a:r>
            <a:r>
              <a:rPr lang="en-US" altLang="zh-CN" sz="2200" dirty="0">
                <a:latin typeface="+mj-lt"/>
              </a:rPr>
              <a:t>manifest</a:t>
            </a:r>
            <a:r>
              <a:rPr lang="zh-CN" altLang="en-US" sz="2200" dirty="0">
                <a:latin typeface="+mj-lt"/>
              </a:rPr>
              <a:t>和状态到设备</a:t>
            </a:r>
            <a:r>
              <a:rPr lang="en-US" altLang="zh-CN" sz="2200" dirty="0">
                <a:latin typeface="+mj-lt"/>
              </a:rPr>
              <a:t>B</a:t>
            </a:r>
            <a:r>
              <a:rPr lang="zh-CN" altLang="en-US" sz="2200" dirty="0">
                <a:latin typeface="+mj-lt"/>
              </a:rPr>
              <a:t>。</a:t>
            </a:r>
            <a:endParaRPr lang="en-US" altLang="zh-CN" sz="2200" dirty="0">
              <a:latin typeface="+mj-lt"/>
            </a:endParaRPr>
          </a:p>
          <a:p>
            <a:pPr lvl="1"/>
            <a:r>
              <a:rPr lang="zh-CN" altLang="en-US" sz="2200" dirty="0">
                <a:latin typeface="+mj-lt"/>
              </a:rPr>
              <a:t>设备</a:t>
            </a:r>
            <a:r>
              <a:rPr lang="en-US" altLang="zh-CN" sz="2200" dirty="0">
                <a:latin typeface="+mj-lt"/>
              </a:rPr>
              <a:t>B</a:t>
            </a:r>
            <a:r>
              <a:rPr lang="zh-CN" altLang="en-US" sz="2200" dirty="0">
                <a:latin typeface="+mj-lt"/>
              </a:rPr>
              <a:t>根据</a:t>
            </a:r>
            <a:r>
              <a:rPr lang="en-US" altLang="zh-CN" sz="2200" dirty="0">
                <a:latin typeface="+mj-lt"/>
              </a:rPr>
              <a:t>manifest</a:t>
            </a:r>
            <a:r>
              <a:rPr lang="zh-CN" altLang="en-US" sz="2200" dirty="0">
                <a:latin typeface="+mj-lt"/>
              </a:rPr>
              <a:t>重建程序，并根据程序迁移前状态继续运行。</a:t>
            </a:r>
            <a:endParaRPr lang="en-US" altLang="zh-CN" sz="2200" dirty="0">
              <a:latin typeface="+mj-lt"/>
            </a:endParaRPr>
          </a:p>
          <a:p>
            <a:pPr lvl="1"/>
            <a:r>
              <a:rPr lang="zh-CN" altLang="en-US" sz="2200" dirty="0">
                <a:latin typeface="+mj-lt"/>
              </a:rPr>
              <a:t>程序迁移后能恢复程序的迁移前的状态。</a:t>
            </a:r>
            <a:endParaRPr lang="en-US" altLang="zh-CN" sz="2200" dirty="0">
              <a:latin typeface="+mj-lt"/>
            </a:endParaRPr>
          </a:p>
          <a:p>
            <a:pPr marL="0" indent="0">
              <a:buNone/>
            </a:pPr>
            <a:endParaRPr lang="zh-CN" altLang="en-US" dirty="0">
              <a:latin typeface="+mj-lt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7075690" y="1681729"/>
            <a:ext cx="3941871" cy="4559212"/>
            <a:chOff x="6947802" y="1828799"/>
            <a:chExt cx="4412925" cy="4841301"/>
          </a:xfrm>
        </p:grpSpPr>
        <p:sp>
          <p:nvSpPr>
            <p:cNvPr id="104" name="云形 103"/>
            <p:cNvSpPr/>
            <p:nvPr/>
          </p:nvSpPr>
          <p:spPr>
            <a:xfrm>
              <a:off x="7827721" y="1828799"/>
              <a:ext cx="2236596" cy="561923"/>
            </a:xfrm>
            <a:prstGeom prst="cloud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1" name="圆柱形 60"/>
            <p:cNvSpPr/>
            <p:nvPr/>
          </p:nvSpPr>
          <p:spPr>
            <a:xfrm>
              <a:off x="8440615" y="2039815"/>
              <a:ext cx="1225291" cy="212137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App Store</a:t>
              </a:r>
              <a:endParaRPr lang="zh-CN" altLang="en-US" sz="1200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947802" y="3205194"/>
              <a:ext cx="1608781" cy="259469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7000658" y="3830836"/>
              <a:ext cx="1486556" cy="14979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矩形 6"/>
            <p:cNvSpPr/>
            <p:nvPr/>
          </p:nvSpPr>
          <p:spPr>
            <a:xfrm>
              <a:off x="7127038" y="4817425"/>
              <a:ext cx="369520" cy="3850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700" dirty="0"/>
                <a:t>Module</a:t>
              </a:r>
            </a:p>
            <a:p>
              <a:pPr algn="ctr"/>
              <a:r>
                <a:rPr lang="en-US" altLang="zh-CN" sz="700" dirty="0"/>
                <a:t>D</a:t>
              </a:r>
              <a:endParaRPr lang="zh-CN" altLang="en-US" sz="7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7574504" y="4817425"/>
              <a:ext cx="369520" cy="3850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700" dirty="0"/>
                <a:t>Module</a:t>
              </a:r>
            </a:p>
            <a:p>
              <a:pPr algn="ctr"/>
              <a:r>
                <a:rPr lang="en-US" altLang="zh-CN" sz="700" dirty="0"/>
                <a:t>E</a:t>
              </a:r>
              <a:endParaRPr lang="zh-CN" altLang="en-US" sz="7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8021970" y="4817425"/>
              <a:ext cx="369520" cy="3850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700" dirty="0"/>
                <a:t>Module</a:t>
              </a:r>
            </a:p>
            <a:p>
              <a:pPr algn="ctr"/>
              <a:r>
                <a:rPr lang="en-US" altLang="zh-CN" sz="700" dirty="0"/>
                <a:t>F</a:t>
              </a:r>
              <a:endParaRPr lang="zh-CN" altLang="en-US" sz="7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27038" y="4375264"/>
              <a:ext cx="369520" cy="38501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700" dirty="0"/>
                <a:t>Module</a:t>
              </a:r>
            </a:p>
            <a:p>
              <a:pPr algn="ctr"/>
              <a:r>
                <a:rPr lang="en-US" altLang="zh-CN" sz="700" dirty="0"/>
                <a:t>A</a:t>
              </a:r>
              <a:endParaRPr lang="zh-CN" altLang="en-US" sz="7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574504" y="4375264"/>
              <a:ext cx="369520" cy="3850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800" dirty="0"/>
                <a:t>Module</a:t>
              </a:r>
            </a:p>
            <a:p>
              <a:pPr algn="ctr"/>
              <a:r>
                <a:rPr lang="en-US" altLang="zh-CN" sz="800" dirty="0"/>
                <a:t>B</a:t>
              </a:r>
              <a:endParaRPr lang="zh-CN" altLang="en-US" sz="8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021970" y="4375264"/>
              <a:ext cx="369520" cy="3850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700" dirty="0"/>
                <a:t>Module</a:t>
              </a:r>
            </a:p>
            <a:p>
              <a:pPr algn="ctr"/>
              <a:r>
                <a:rPr lang="en-US" altLang="zh-CN" sz="700" dirty="0"/>
                <a:t>C</a:t>
              </a:r>
              <a:endParaRPr lang="zh-CN" altLang="en-US" sz="700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07511" y="3777811"/>
              <a:ext cx="696649" cy="277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 err="1"/>
                <a:t>UniApp</a:t>
              </a:r>
              <a:endParaRPr lang="zh-CN" altLang="en-US" sz="1100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376731" y="3210359"/>
              <a:ext cx="725362" cy="32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设备</a:t>
              </a:r>
              <a:r>
                <a:rPr lang="en-US" altLang="zh-CN" sz="1400" dirty="0"/>
                <a:t>A</a:t>
              </a:r>
              <a:endParaRPr lang="zh-CN" altLang="en-US" sz="1400" dirty="0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7277107" y="5514225"/>
              <a:ext cx="7804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X86/ARM</a:t>
              </a:r>
              <a:endParaRPr lang="zh-CN" altLang="en-US" sz="1200" dirty="0"/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9665906" y="3205194"/>
              <a:ext cx="1645797" cy="2594695"/>
              <a:chOff x="9665906" y="3205194"/>
              <a:chExt cx="1741714" cy="2594695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9665906" y="3205194"/>
                <a:ext cx="1741714" cy="259469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9725884" y="3830837"/>
                <a:ext cx="1624263" cy="149793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88310" y="4817426"/>
                <a:ext cx="385010" cy="385010"/>
              </a:xfrm>
              <a:prstGeom prst="rect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dirty="0"/>
                  <a:t>Module</a:t>
                </a:r>
              </a:p>
              <a:p>
                <a:pPr algn="ctr"/>
                <a:r>
                  <a:rPr lang="en-US" altLang="zh-CN" sz="700" dirty="0"/>
                  <a:t>D</a:t>
                </a:r>
                <a:endParaRPr lang="zh-CN" altLang="en-US" sz="700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354534" y="4817426"/>
                <a:ext cx="385010" cy="385010"/>
              </a:xfrm>
              <a:prstGeom prst="rect">
                <a:avLst/>
              </a:prstGeom>
              <a:ln>
                <a:prstDash val="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dirty="0"/>
                  <a:t>Module</a:t>
                </a:r>
              </a:p>
              <a:p>
                <a:pPr algn="ctr"/>
                <a:r>
                  <a:rPr lang="en-US" altLang="zh-CN" sz="700" dirty="0"/>
                  <a:t>E</a:t>
                </a:r>
                <a:endParaRPr lang="zh-CN" altLang="en-US" sz="7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820758" y="4817426"/>
                <a:ext cx="385010" cy="385010"/>
              </a:xfrm>
              <a:prstGeom prst="rect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dirty="0"/>
                  <a:t>Module</a:t>
                </a:r>
              </a:p>
              <a:p>
                <a:pPr algn="ctr"/>
                <a:r>
                  <a:rPr lang="en-US" altLang="zh-CN" sz="700" dirty="0"/>
                  <a:t>F</a:t>
                </a:r>
                <a:endParaRPr lang="zh-CN" altLang="en-US" sz="700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9888310" y="4375265"/>
                <a:ext cx="385010" cy="385010"/>
              </a:xfrm>
              <a:prstGeom prst="rect">
                <a:avLst/>
              </a:prstGeom>
              <a:ln>
                <a:prstDash val="dash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dirty="0"/>
                  <a:t>Module</a:t>
                </a:r>
              </a:p>
              <a:p>
                <a:pPr algn="ctr"/>
                <a:r>
                  <a:rPr lang="en-US" altLang="zh-CN" sz="700" dirty="0"/>
                  <a:t>A</a:t>
                </a:r>
                <a:endParaRPr lang="zh-CN" altLang="en-US" sz="700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0354534" y="4375265"/>
                <a:ext cx="385010" cy="385010"/>
              </a:xfrm>
              <a:prstGeom prst="rect">
                <a:avLst/>
              </a:prstGeom>
              <a:ln>
                <a:prstDash val="dash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800" dirty="0"/>
                  <a:t>Module</a:t>
                </a:r>
              </a:p>
              <a:p>
                <a:pPr algn="ctr"/>
                <a:r>
                  <a:rPr lang="en-US" altLang="zh-CN" sz="800" dirty="0"/>
                  <a:t>B</a:t>
                </a:r>
                <a:endParaRPr lang="zh-CN" altLang="en-US" sz="800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820758" y="4375265"/>
                <a:ext cx="385010" cy="385010"/>
              </a:xfrm>
              <a:prstGeom prst="rect">
                <a:avLst/>
              </a:prstGeom>
              <a:ln>
                <a:prstDash val="dash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dirty="0"/>
                  <a:t>Module</a:t>
                </a:r>
              </a:p>
              <a:p>
                <a:pPr algn="ctr"/>
                <a:r>
                  <a:rPr lang="en-US" altLang="zh-CN" sz="700" dirty="0"/>
                  <a:t>C</a:t>
                </a:r>
                <a:endParaRPr lang="zh-CN" altLang="en-US" sz="700" dirty="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193066" y="3829528"/>
                <a:ext cx="737250" cy="277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dirty="0" err="1"/>
                  <a:t>UniApp</a:t>
                </a:r>
                <a:endParaRPr lang="zh-CN" altLang="en-US" sz="1100" b="1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0148470" y="3213083"/>
                <a:ext cx="837905" cy="359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设备</a:t>
                </a:r>
                <a:r>
                  <a:rPr lang="en-US" altLang="zh-CN" sz="1600" dirty="0"/>
                  <a:t>B</a:t>
                </a:r>
                <a:endParaRPr lang="zh-CN" altLang="en-US" sz="1600" dirty="0"/>
              </a:p>
            </p:txBody>
          </p:sp>
        </p:grpSp>
        <p:cxnSp>
          <p:nvCxnSpPr>
            <p:cNvPr id="109" name="曲线连接符 108"/>
            <p:cNvCxnSpPr>
              <a:stCxn id="61" idx="2"/>
              <a:endCxn id="16" idx="0"/>
            </p:cNvCxnSpPr>
            <p:nvPr/>
          </p:nvCxnSpPr>
          <p:spPr>
            <a:xfrm rot="10800000" flipV="1">
              <a:off x="7755837" y="2145884"/>
              <a:ext cx="684779" cy="1631928"/>
            </a:xfrm>
            <a:prstGeom prst="curvedConnector2">
              <a:avLst/>
            </a:prstGeom>
            <a:ln>
              <a:solidFill>
                <a:schemeClr val="accent3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曲线连接符 110"/>
            <p:cNvCxnSpPr>
              <a:stCxn id="61" idx="4"/>
            </p:cNvCxnSpPr>
            <p:nvPr/>
          </p:nvCxnSpPr>
          <p:spPr>
            <a:xfrm>
              <a:off x="9665906" y="2145884"/>
              <a:ext cx="854400" cy="1623710"/>
            </a:xfrm>
            <a:prstGeom prst="curvedConnector2">
              <a:avLst/>
            </a:prstGeom>
            <a:ln>
              <a:solidFill>
                <a:schemeClr val="accent3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虚尾箭头 139"/>
            <p:cNvSpPr/>
            <p:nvPr/>
          </p:nvSpPr>
          <p:spPr>
            <a:xfrm>
              <a:off x="8710065" y="4495267"/>
              <a:ext cx="876087" cy="358000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sp>
          <p:nvSpPr>
            <p:cNvPr id="141" name="圆角矩形 140"/>
            <p:cNvSpPr/>
            <p:nvPr/>
          </p:nvSpPr>
          <p:spPr>
            <a:xfrm>
              <a:off x="8710065" y="6279306"/>
              <a:ext cx="914400" cy="390794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Gateway</a:t>
              </a:r>
              <a:endParaRPr lang="zh-CN" altLang="en-US" sz="1200" dirty="0"/>
            </a:p>
          </p:txBody>
        </p:sp>
        <p:cxnSp>
          <p:nvCxnSpPr>
            <p:cNvPr id="143" name="直接连接符 142"/>
            <p:cNvCxnSpPr/>
            <p:nvPr/>
          </p:nvCxnSpPr>
          <p:spPr>
            <a:xfrm>
              <a:off x="7000658" y="6087474"/>
              <a:ext cx="4360069" cy="1918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>
              <a:stCxn id="83" idx="2"/>
            </p:cNvCxnSpPr>
            <p:nvPr/>
          </p:nvCxnSpPr>
          <p:spPr>
            <a:xfrm>
              <a:off x="7667343" y="5791224"/>
              <a:ext cx="0" cy="30817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>
              <a:stCxn id="19" idx="2"/>
            </p:cNvCxnSpPr>
            <p:nvPr/>
          </p:nvCxnSpPr>
          <p:spPr>
            <a:xfrm>
              <a:off x="10488805" y="5799889"/>
              <a:ext cx="9710" cy="30676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>
              <a:off x="9186711" y="6106657"/>
              <a:ext cx="2050" cy="172649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2" name="文本框 161"/>
          <p:cNvSpPr txBox="1"/>
          <p:nvPr/>
        </p:nvSpPr>
        <p:spPr>
          <a:xfrm>
            <a:off x="8587877" y="4238288"/>
            <a:ext cx="906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App Manifest</a:t>
            </a:r>
            <a:endParaRPr lang="zh-CN" altLang="en-US" sz="1000" dirty="0"/>
          </a:p>
        </p:txBody>
      </p:sp>
      <p:sp>
        <p:nvSpPr>
          <p:cNvPr id="165" name="文本框 164"/>
          <p:cNvSpPr txBox="1"/>
          <p:nvPr/>
        </p:nvSpPr>
        <p:spPr>
          <a:xfrm>
            <a:off x="1235789" y="5225932"/>
            <a:ext cx="4367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/>
              <a:t>注：目前本方案实现的是程序模块和状态的迁移，未来将实现细粒度程序迁移（迁移</a:t>
            </a:r>
            <a:r>
              <a:rPr lang="en-US" altLang="zh-CN" sz="1600" i="1" dirty="0" err="1"/>
              <a:t>UniApp</a:t>
            </a:r>
            <a:r>
              <a:rPr lang="zh-CN" altLang="en-US" sz="1600" i="1" dirty="0"/>
              <a:t>进程）。</a:t>
            </a:r>
          </a:p>
        </p:txBody>
      </p:sp>
      <p:grpSp>
        <p:nvGrpSpPr>
          <p:cNvPr id="44" name="Google Shape;937;p57"/>
          <p:cNvGrpSpPr/>
          <p:nvPr/>
        </p:nvGrpSpPr>
        <p:grpSpPr>
          <a:xfrm>
            <a:off x="9567488" y="5020002"/>
            <a:ext cx="1342447" cy="316450"/>
            <a:chOff x="1083300" y="3275450"/>
            <a:chExt cx="3232800" cy="673800"/>
          </a:xfrm>
        </p:grpSpPr>
        <p:sp>
          <p:nvSpPr>
            <p:cNvPr id="45" name="Google Shape;938;p57"/>
            <p:cNvSpPr/>
            <p:nvPr/>
          </p:nvSpPr>
          <p:spPr>
            <a:xfrm>
              <a:off x="1083300" y="3275450"/>
              <a:ext cx="3232800" cy="67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4141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" name="Google Shape;939;p57"/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7325" y="3366125"/>
              <a:ext cx="3085776" cy="4904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97179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B751F-218E-4AF4-A206-8C85905E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未来展望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45127" y="1712422"/>
            <a:ext cx="10515600" cy="4351337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>
                <a:latin typeface="+mj-lt"/>
              </a:rPr>
              <a:t>完善</a:t>
            </a:r>
            <a:r>
              <a:rPr lang="en-US" altLang="zh-CN" dirty="0">
                <a:latin typeface="+mj-lt"/>
              </a:rPr>
              <a:t>Runtime</a:t>
            </a:r>
            <a:r>
              <a:rPr lang="zh-CN" altLang="en-US" dirty="0">
                <a:latin typeface="+mj-lt"/>
              </a:rPr>
              <a:t>，支持</a:t>
            </a:r>
            <a:r>
              <a:rPr lang="en-US" altLang="zh-CN" dirty="0">
                <a:latin typeface="+mj-lt"/>
              </a:rPr>
              <a:t>App</a:t>
            </a:r>
            <a:r>
              <a:rPr lang="zh-CN" altLang="en-US" dirty="0">
                <a:latin typeface="+mj-lt"/>
              </a:rPr>
              <a:t>模式和</a:t>
            </a:r>
            <a:r>
              <a:rPr lang="en-US" altLang="zh-CN" dirty="0">
                <a:latin typeface="+mj-lt"/>
              </a:rPr>
              <a:t>Serverless</a:t>
            </a:r>
            <a:r>
              <a:rPr lang="zh-CN" altLang="en-US" dirty="0">
                <a:latin typeface="+mj-lt"/>
              </a:rPr>
              <a:t>双模式，适配差异化的场景。</a:t>
            </a:r>
            <a:endParaRPr lang="en-US" altLang="zh-CN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zh-CN" altLang="en-US" dirty="0">
                <a:latin typeface="+mj-lt"/>
              </a:rPr>
              <a:t>完善</a:t>
            </a:r>
            <a:r>
              <a:rPr lang="en-US" altLang="zh-CN" dirty="0">
                <a:latin typeface="+mj-lt"/>
              </a:rPr>
              <a:t>IR</a:t>
            </a:r>
            <a:r>
              <a:rPr lang="zh-CN" altLang="en-US" dirty="0">
                <a:latin typeface="+mj-lt"/>
              </a:rPr>
              <a:t>生态：</a:t>
            </a:r>
            <a:r>
              <a:rPr lang="en-US" altLang="zh-CN" dirty="0">
                <a:latin typeface="+mj-lt"/>
              </a:rPr>
              <a:t>WASM</a:t>
            </a:r>
            <a:r>
              <a:rPr lang="zh-CN" altLang="en-US" dirty="0">
                <a:latin typeface="+mj-lt"/>
              </a:rPr>
              <a:t>的</a:t>
            </a:r>
            <a:r>
              <a:rPr lang="en-US" altLang="zh-CN" dirty="0">
                <a:latin typeface="+mj-lt"/>
              </a:rPr>
              <a:t>toolchain</a:t>
            </a:r>
            <a:r>
              <a:rPr lang="zh-CN" altLang="en-US" dirty="0">
                <a:latin typeface="+mj-lt"/>
              </a:rPr>
              <a:t>、规范、内存模型。</a:t>
            </a:r>
            <a:endParaRPr lang="en-US" altLang="zh-CN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zh-CN" altLang="en-US" dirty="0">
                <a:latin typeface="+mj-lt"/>
              </a:rPr>
              <a:t>完善</a:t>
            </a:r>
            <a:r>
              <a:rPr lang="en-US" altLang="zh-CN" dirty="0" err="1">
                <a:latin typeface="+mj-lt"/>
              </a:rPr>
              <a:t>UniApp</a:t>
            </a:r>
            <a:r>
              <a:rPr lang="zh-CN" altLang="en-US" dirty="0">
                <a:latin typeface="+mj-lt"/>
              </a:rPr>
              <a:t>接口规范：数据类型，正向</a:t>
            </a:r>
            <a:r>
              <a:rPr lang="en-US" altLang="zh-CN" dirty="0">
                <a:latin typeface="+mj-lt"/>
              </a:rPr>
              <a:t>/</a:t>
            </a:r>
            <a:r>
              <a:rPr lang="zh-CN" altLang="en-US" dirty="0">
                <a:latin typeface="+mj-lt"/>
              </a:rPr>
              <a:t>反向调用，反射，</a:t>
            </a:r>
            <a:r>
              <a:rPr lang="en-US" altLang="zh-CN" dirty="0">
                <a:latin typeface="+mj-lt"/>
              </a:rPr>
              <a:t>IDL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broker</a:t>
            </a:r>
            <a:r>
              <a:rPr lang="zh-CN" altLang="en-US" dirty="0">
                <a:latin typeface="+mj-lt"/>
              </a:rPr>
              <a:t>等等。</a:t>
            </a:r>
            <a:endParaRPr lang="en-US" altLang="zh-CN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zh-CN" altLang="en-US" dirty="0">
                <a:latin typeface="+mj-lt"/>
              </a:rPr>
              <a:t>实现</a:t>
            </a:r>
            <a:r>
              <a:rPr lang="en-US" altLang="zh-CN" dirty="0" err="1">
                <a:latin typeface="+mj-lt"/>
              </a:rPr>
              <a:t>UniApp</a:t>
            </a:r>
            <a:r>
              <a:rPr lang="zh-CN" altLang="en-US" dirty="0">
                <a:latin typeface="+mj-lt"/>
              </a:rPr>
              <a:t>程序细粒度迁移（线程和运行对象迁移）。</a:t>
            </a:r>
            <a:endParaRPr lang="en-US" altLang="zh-CN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en-US" altLang="zh-CN" dirty="0">
                <a:latin typeface="+mj-lt"/>
              </a:rPr>
              <a:t>App</a:t>
            </a:r>
            <a:r>
              <a:rPr lang="zh-CN" altLang="en-US" dirty="0">
                <a:latin typeface="+mj-lt"/>
              </a:rPr>
              <a:t>资源</a:t>
            </a:r>
            <a:r>
              <a:rPr lang="en-US" altLang="zh-CN" dirty="0" err="1">
                <a:latin typeface="+mj-lt"/>
              </a:rPr>
              <a:t>uuid</a:t>
            </a:r>
            <a:r>
              <a:rPr lang="zh-CN" altLang="en-US" dirty="0">
                <a:latin typeface="+mj-lt"/>
              </a:rPr>
              <a:t>化，位置</a:t>
            </a:r>
            <a:r>
              <a:rPr lang="en-US" altLang="zh-CN" dirty="0">
                <a:latin typeface="+mj-lt"/>
              </a:rPr>
              <a:t>DHT</a:t>
            </a:r>
            <a:r>
              <a:rPr lang="zh-CN" altLang="en-US" dirty="0">
                <a:latin typeface="+mj-lt"/>
              </a:rPr>
              <a:t>网络化。</a:t>
            </a:r>
            <a:endParaRPr lang="en-US" altLang="zh-CN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zh-CN" altLang="en-US" dirty="0">
                <a:latin typeface="+mj-lt"/>
              </a:rPr>
              <a:t>安全计算方案的软硬协同：</a:t>
            </a:r>
            <a:r>
              <a:rPr lang="en-US" altLang="zh-CN" dirty="0">
                <a:latin typeface="+mj-lt"/>
              </a:rPr>
              <a:t>ESWIN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RISC-V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TEE</a:t>
            </a:r>
            <a:r>
              <a:rPr lang="zh-CN" altLang="en-US" dirty="0">
                <a:latin typeface="+mj-lt"/>
              </a:rPr>
              <a:t>开发中！</a:t>
            </a:r>
            <a:endParaRPr lang="en-US" altLang="zh-CN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zh-CN" altLang="en-US" dirty="0">
                <a:latin typeface="+mj-lt"/>
              </a:rPr>
              <a:t>其他影响</a:t>
            </a:r>
            <a:r>
              <a:rPr lang="en-US" altLang="zh-CN" dirty="0" err="1">
                <a:latin typeface="+mj-lt"/>
              </a:rPr>
              <a:t>UniApp</a:t>
            </a:r>
            <a:r>
              <a:rPr lang="zh-CN" altLang="en-US" dirty="0">
                <a:latin typeface="+mj-lt"/>
              </a:rPr>
              <a:t>的信息</a:t>
            </a:r>
            <a:endParaRPr lang="en-US" altLang="zh-CN" dirty="0">
              <a:latin typeface="+mj-lt"/>
            </a:endParaRPr>
          </a:p>
          <a:p>
            <a:pPr lvl="1" algn="just">
              <a:lnSpc>
                <a:spcPct val="110000"/>
              </a:lnSpc>
            </a:pPr>
            <a:r>
              <a:rPr lang="en-US" altLang="zh-CN" dirty="0">
                <a:latin typeface="+mj-lt"/>
              </a:rPr>
              <a:t>WASM</a:t>
            </a:r>
            <a:r>
              <a:rPr lang="zh-CN" altLang="en-US" dirty="0">
                <a:latin typeface="+mj-lt"/>
              </a:rPr>
              <a:t>演进方向有分歧：演进到典型</a:t>
            </a:r>
            <a:r>
              <a:rPr lang="en-US" altLang="zh-CN" dirty="0">
                <a:latin typeface="+mj-lt"/>
              </a:rPr>
              <a:t>ISA</a:t>
            </a:r>
            <a:r>
              <a:rPr lang="zh-CN" altLang="en-US" dirty="0">
                <a:latin typeface="+mj-lt"/>
              </a:rPr>
              <a:t>？还是面向下一代</a:t>
            </a:r>
            <a:r>
              <a:rPr lang="en-US" altLang="zh-CN" dirty="0">
                <a:latin typeface="+mj-lt"/>
              </a:rPr>
              <a:t>Web</a:t>
            </a:r>
            <a:r>
              <a:rPr lang="zh-CN" altLang="en-US" dirty="0">
                <a:latin typeface="+mj-lt"/>
              </a:rPr>
              <a:t>计算？</a:t>
            </a:r>
            <a:endParaRPr lang="en-US" altLang="zh-CN" dirty="0">
              <a:latin typeface="+mj-lt"/>
            </a:endParaRPr>
          </a:p>
          <a:p>
            <a:pPr lvl="1" algn="just">
              <a:lnSpc>
                <a:spcPct val="110000"/>
              </a:lnSpc>
            </a:pPr>
            <a:r>
              <a:rPr lang="en-US" altLang="zh-CN" dirty="0">
                <a:latin typeface="+mj-lt"/>
              </a:rPr>
              <a:t>WASM</a:t>
            </a:r>
            <a:r>
              <a:rPr lang="zh-CN" altLang="en-US" dirty="0">
                <a:latin typeface="+mj-lt"/>
              </a:rPr>
              <a:t>标准前景不明，时间不多：联想到</a:t>
            </a:r>
            <a:r>
              <a:rPr lang="en-US" altLang="zh-CN" dirty="0">
                <a:latin typeface="+mj-lt"/>
              </a:rPr>
              <a:t>C++</a:t>
            </a:r>
            <a:r>
              <a:rPr lang="zh-CN" altLang="en-US" dirty="0">
                <a:latin typeface="+mj-lt"/>
              </a:rPr>
              <a:t>，从发明到“</a:t>
            </a:r>
            <a:r>
              <a:rPr lang="en-US" altLang="zh-CN" dirty="0">
                <a:latin typeface="+mj-lt"/>
              </a:rPr>
              <a:t>C++98</a:t>
            </a:r>
            <a:r>
              <a:rPr lang="zh-CN" altLang="en-US" dirty="0">
                <a:latin typeface="+mj-lt"/>
              </a:rPr>
              <a:t>”经历约</a:t>
            </a:r>
            <a:r>
              <a:rPr lang="en-US" altLang="zh-CN" dirty="0">
                <a:latin typeface="+mj-lt"/>
              </a:rPr>
              <a:t>20</a:t>
            </a:r>
            <a:r>
              <a:rPr lang="zh-CN" altLang="en-US" dirty="0">
                <a:latin typeface="+mj-lt"/>
              </a:rPr>
              <a:t>年，从“</a:t>
            </a:r>
            <a:r>
              <a:rPr lang="en-US" altLang="zh-CN" dirty="0">
                <a:latin typeface="+mj-lt"/>
              </a:rPr>
              <a:t>C++98</a:t>
            </a:r>
            <a:r>
              <a:rPr lang="zh-CN" altLang="en-US" dirty="0">
                <a:latin typeface="+mj-lt"/>
              </a:rPr>
              <a:t>”到“</a:t>
            </a:r>
            <a:r>
              <a:rPr lang="en-US" altLang="zh-CN" dirty="0">
                <a:latin typeface="+mj-lt"/>
              </a:rPr>
              <a:t>C++11</a:t>
            </a:r>
            <a:r>
              <a:rPr lang="zh-CN" altLang="en-US" dirty="0">
                <a:latin typeface="+mj-lt"/>
              </a:rPr>
              <a:t>”约</a:t>
            </a:r>
            <a:r>
              <a:rPr lang="en-US" altLang="zh-CN" dirty="0">
                <a:latin typeface="+mj-lt"/>
              </a:rPr>
              <a:t>13</a:t>
            </a:r>
            <a:r>
              <a:rPr lang="zh-CN" altLang="en-US" dirty="0">
                <a:latin typeface="+mj-lt"/>
              </a:rPr>
              <a:t>年。从生命周期类比推测，</a:t>
            </a:r>
            <a:r>
              <a:rPr lang="en-US" altLang="zh-CN" dirty="0">
                <a:latin typeface="+mj-lt"/>
              </a:rPr>
              <a:t> WASM</a:t>
            </a:r>
            <a:r>
              <a:rPr lang="zh-CN" altLang="en-US" dirty="0">
                <a:latin typeface="+mj-lt"/>
              </a:rPr>
              <a:t>还有约</a:t>
            </a:r>
            <a:r>
              <a:rPr lang="en-US" altLang="zh-CN" dirty="0">
                <a:latin typeface="+mj-lt"/>
              </a:rPr>
              <a:t>5</a:t>
            </a:r>
            <a:r>
              <a:rPr lang="zh-CN" altLang="en-US" dirty="0">
                <a:latin typeface="+mj-lt"/>
              </a:rPr>
              <a:t>年的成熟期。</a:t>
            </a:r>
            <a:endParaRPr lang="en-US" altLang="zh-CN" dirty="0">
              <a:latin typeface="+mj-lt"/>
            </a:endParaRPr>
          </a:p>
        </p:txBody>
      </p:sp>
      <p:grpSp>
        <p:nvGrpSpPr>
          <p:cNvPr id="5" name="Google Shape;937;p57">
            <a:extLst>
              <a:ext uri="{FF2B5EF4-FFF2-40B4-BE49-F238E27FC236}">
                <a16:creationId xmlns:a16="http://schemas.microsoft.com/office/drawing/2014/main" id="{653ECCC9-3F4F-4143-BE0E-8048EB3B823D}"/>
              </a:ext>
            </a:extLst>
          </p:cNvPr>
          <p:cNvGrpSpPr/>
          <p:nvPr/>
        </p:nvGrpSpPr>
        <p:grpSpPr>
          <a:xfrm>
            <a:off x="7925582" y="3797351"/>
            <a:ext cx="2861573" cy="674548"/>
            <a:chOff x="1083300" y="3275450"/>
            <a:chExt cx="3232800" cy="673800"/>
          </a:xfrm>
        </p:grpSpPr>
        <p:sp>
          <p:nvSpPr>
            <p:cNvPr id="6" name="Google Shape;938;p57">
              <a:extLst>
                <a:ext uri="{FF2B5EF4-FFF2-40B4-BE49-F238E27FC236}">
                  <a16:creationId xmlns:a16="http://schemas.microsoft.com/office/drawing/2014/main" id="{8642F01D-F810-FB4E-BC91-38EFBAF8F5C3}"/>
                </a:ext>
              </a:extLst>
            </p:cNvPr>
            <p:cNvSpPr/>
            <p:nvPr/>
          </p:nvSpPr>
          <p:spPr>
            <a:xfrm>
              <a:off x="1083300" y="3275450"/>
              <a:ext cx="3232800" cy="67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4141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" name="Google Shape;939;p57">
              <a:extLst>
                <a:ext uri="{FF2B5EF4-FFF2-40B4-BE49-F238E27FC236}">
                  <a16:creationId xmlns:a16="http://schemas.microsoft.com/office/drawing/2014/main" id="{AEB0246B-701F-9147-977D-653BC86EBA35}"/>
                </a:ext>
              </a:extLst>
            </p:cNvPr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7325" y="3366125"/>
              <a:ext cx="3085776" cy="4904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0834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96E9-4A4C-5143-A86A-CC3F2661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80D3B-1DCB-8B46-81D4-3BB52C271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+mj-lt"/>
              </a:rPr>
              <a:t>讲述程序运行模型进化史，探索发展方向。</a:t>
            </a:r>
            <a:endParaRPr lang="en-US" altLang="zh-CN" sz="2400" dirty="0">
              <a:latin typeface="+mj-lt"/>
            </a:endParaRPr>
          </a:p>
          <a:p>
            <a:r>
              <a:rPr lang="zh-CN" altLang="en-US" sz="2400" dirty="0">
                <a:latin typeface="+mj-lt"/>
              </a:rPr>
              <a:t>提出</a:t>
            </a:r>
            <a:r>
              <a:rPr lang="en-US" altLang="zh-CN" sz="2400" dirty="0" err="1">
                <a:latin typeface="+mj-lt"/>
              </a:rPr>
              <a:t>UniApp</a:t>
            </a:r>
            <a:r>
              <a:rPr lang="zh-CN" altLang="en-US" sz="2400" dirty="0">
                <a:latin typeface="+mj-lt"/>
              </a:rPr>
              <a:t>程序运行模型：</a:t>
            </a:r>
            <a:endParaRPr lang="en-US" altLang="zh-CN" sz="2400" dirty="0">
              <a:latin typeface="+mj-lt"/>
            </a:endParaRPr>
          </a:p>
          <a:p>
            <a:pPr lvl="1"/>
            <a:r>
              <a:rPr lang="zh-CN" altLang="en-US" sz="2000" dirty="0">
                <a:latin typeface="+mj-lt"/>
              </a:rPr>
              <a:t>一种实现万物互联的通用</a:t>
            </a:r>
            <a:r>
              <a:rPr lang="en-US" altLang="zh-CN" sz="2000" dirty="0">
                <a:latin typeface="+mj-lt"/>
              </a:rPr>
              <a:t>Runtime</a:t>
            </a:r>
            <a:r>
              <a:rPr lang="zh-CN" altLang="en-US" sz="2000" dirty="0">
                <a:latin typeface="+mj-lt"/>
              </a:rPr>
              <a:t>；</a:t>
            </a:r>
            <a:endParaRPr lang="en-US" altLang="zh-CN" sz="2000" dirty="0">
              <a:latin typeface="+mj-lt"/>
            </a:endParaRPr>
          </a:p>
          <a:p>
            <a:pPr lvl="1"/>
            <a:r>
              <a:rPr lang="en-US" altLang="zh-CN" sz="2000" dirty="0">
                <a:latin typeface="+mj-lt"/>
              </a:rPr>
              <a:t>IR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>
                <a:latin typeface="+mj-lt"/>
              </a:rPr>
              <a:t>IDL</a:t>
            </a:r>
            <a:r>
              <a:rPr lang="zh-CN" altLang="en-US" sz="2000" dirty="0">
                <a:latin typeface="+mj-lt"/>
              </a:rPr>
              <a:t>的使用打破了硬件、操作系统、开发语言的差异，提高了程序的流动性；</a:t>
            </a:r>
            <a:endParaRPr lang="en-US" altLang="zh-CN" sz="2000" dirty="0">
              <a:latin typeface="+mj-lt"/>
            </a:endParaRPr>
          </a:p>
          <a:p>
            <a:pPr lvl="1"/>
            <a:r>
              <a:rPr lang="zh-CN" altLang="en-US" sz="2000" dirty="0">
                <a:latin typeface="+mj-lt"/>
              </a:rPr>
              <a:t>该运行模型实现了性能、功耗、安全、兼容性、流动、互操作、部署</a:t>
            </a:r>
            <a:r>
              <a:rPr lang="en-US" altLang="zh-CN" sz="2000" dirty="0">
                <a:latin typeface="+mj-lt"/>
              </a:rPr>
              <a:t>7</a:t>
            </a:r>
            <a:r>
              <a:rPr lang="zh-CN" altLang="en-US" sz="2000" dirty="0">
                <a:latin typeface="+mj-lt"/>
              </a:rPr>
              <a:t>个方面的进步。</a:t>
            </a:r>
            <a:endParaRPr lang="en-US" altLang="zh-CN" sz="20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RISC-V</a:t>
            </a:r>
            <a:r>
              <a:rPr lang="zh-CN" altLang="en-US" sz="2400" dirty="0">
                <a:latin typeface="+mj-lt"/>
              </a:rPr>
              <a:t>环境可以使用该思路完成软件部署。</a:t>
            </a:r>
            <a:endParaRPr lang="en-US" altLang="zh-CN" sz="2400" dirty="0">
              <a:latin typeface="+mj-lt"/>
            </a:endParaRPr>
          </a:p>
          <a:p>
            <a:r>
              <a:rPr lang="zh-CN" altLang="en-US" sz="2400" dirty="0">
                <a:latin typeface="+mj-lt"/>
              </a:rPr>
              <a:t>项目地址：</a:t>
            </a:r>
            <a:r>
              <a:rPr lang="en-US" sz="2400" dirty="0">
                <a:latin typeface="+mj-lt"/>
                <a:hlinkClick r:id="rId3"/>
              </a:rPr>
              <a:t>https://mybots.org/uniapp</a:t>
            </a:r>
            <a:endParaRPr lang="en-US" sz="2400" dirty="0">
              <a:latin typeface="+mj-lt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DED318F5-E8D3-EF42-A9B1-5530607A8CC4}"/>
              </a:ext>
            </a:extLst>
          </p:cNvPr>
          <p:cNvSpPr txBox="1"/>
          <p:nvPr/>
        </p:nvSpPr>
        <p:spPr>
          <a:xfrm>
            <a:off x="8452605" y="59384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欢迎合作！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BEB035-0B74-0340-ACE2-A9BAAAC83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70" y="3826242"/>
            <a:ext cx="2219072" cy="22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8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B11922-3A12-0F43-8F94-8CE8482D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Demo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904" y="1371600"/>
            <a:ext cx="7858046" cy="42123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34917" y="5683727"/>
            <a:ext cx="7537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 err="1"/>
              <a:t>UniApp</a:t>
            </a:r>
            <a:r>
              <a:rPr lang="zh-CN" altLang="en-US" sz="1200" i="1" dirty="0"/>
              <a:t>的算力流动演示</a:t>
            </a:r>
            <a:endParaRPr lang="en-US" altLang="zh-CN" sz="1200" i="1" dirty="0"/>
          </a:p>
          <a:p>
            <a:r>
              <a:rPr lang="en-US" altLang="zh-CN" sz="1200" i="1" dirty="0"/>
              <a:t>1</a:t>
            </a:r>
            <a:r>
              <a:rPr lang="zh-CN" altLang="en-US" sz="1200" i="1" dirty="0"/>
              <a:t>）该</a:t>
            </a:r>
            <a:r>
              <a:rPr lang="en-US" altLang="zh-CN" sz="1200" i="1" dirty="0" err="1"/>
              <a:t>UniApp</a:t>
            </a:r>
            <a:r>
              <a:rPr lang="zh-CN" altLang="en-US" sz="1200" i="1" dirty="0"/>
              <a:t>是一个图形程序，程序模块由</a:t>
            </a:r>
            <a:r>
              <a:rPr lang="en-US" altLang="zh-CN" sz="1200" i="1" dirty="0"/>
              <a:t>IR</a:t>
            </a:r>
            <a:r>
              <a:rPr lang="zh-CN" altLang="en-US" sz="1200" i="1" dirty="0"/>
              <a:t>模块构成。</a:t>
            </a:r>
            <a:endParaRPr lang="en-US" altLang="zh-CN" sz="1200" i="1" dirty="0"/>
          </a:p>
          <a:p>
            <a:r>
              <a:rPr lang="en-US" altLang="zh-CN" sz="1200" i="1" dirty="0"/>
              <a:t>2</a:t>
            </a:r>
            <a:r>
              <a:rPr lang="zh-CN" altLang="en-US" sz="1200" i="1" dirty="0"/>
              <a:t>）运行中的</a:t>
            </a:r>
            <a:r>
              <a:rPr lang="en-US" altLang="zh-CN" sz="1200" i="1" dirty="0"/>
              <a:t>App</a:t>
            </a:r>
            <a:r>
              <a:rPr lang="zh-CN" altLang="en-US" sz="1200" i="1" dirty="0"/>
              <a:t>在线迁移（从左设备到右设备，再从右设备迁移到左设备，反复数次）。</a:t>
            </a:r>
            <a:endParaRPr lang="en-US" altLang="zh-CN" sz="1200" i="1" dirty="0"/>
          </a:p>
          <a:p>
            <a:r>
              <a:rPr lang="en-US" altLang="zh-CN" sz="1200" i="1" dirty="0"/>
              <a:t>3</a:t>
            </a:r>
            <a:r>
              <a:rPr lang="zh-CN" altLang="en-US" sz="1200" i="1" dirty="0"/>
              <a:t>）程序在线迁移保留状态。</a:t>
            </a:r>
          </a:p>
        </p:txBody>
      </p:sp>
    </p:spTree>
    <p:extLst>
      <p:ext uri="{BB962C8B-B14F-4D97-AF65-F5344CB8AC3E}">
        <p14:creationId xmlns:p14="http://schemas.microsoft.com/office/powerpoint/2010/main" val="2935143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4F87-406F-9748-B448-EA2BEAC0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参考文献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106BF-45AE-694A-B541-4296CCF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313412"/>
            <a:ext cx="10515600" cy="4866726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300" dirty="0"/>
              <a:t>“Bringing the Web up to Speed with </a:t>
            </a:r>
            <a:r>
              <a:rPr lang="en-US" sz="2300" dirty="0" err="1"/>
              <a:t>WebAssembly</a:t>
            </a:r>
            <a:r>
              <a:rPr lang="en-US" sz="2300" dirty="0"/>
              <a:t>”, Andreas </a:t>
            </a:r>
            <a:r>
              <a:rPr lang="en-US" sz="2300" dirty="0" err="1"/>
              <a:t>Haas,Andreas</a:t>
            </a:r>
            <a:r>
              <a:rPr lang="en-US" sz="2300" dirty="0"/>
              <a:t> </a:t>
            </a:r>
            <a:r>
              <a:rPr lang="en-US" sz="2300" dirty="0" err="1"/>
              <a:t>Rossberg,Ben</a:t>
            </a:r>
            <a:r>
              <a:rPr lang="en-US" sz="2300" dirty="0"/>
              <a:t> L. </a:t>
            </a:r>
            <a:r>
              <a:rPr lang="en-US" sz="2300" dirty="0" err="1"/>
              <a:t>Titzer</a:t>
            </a:r>
            <a:r>
              <a:rPr lang="en-US" sz="2300" dirty="0"/>
              <a:t>, the 38th ACM SIGPLAN Conference.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"Introduction to the LLVM Compiler System", Chris </a:t>
            </a:r>
            <a:r>
              <a:rPr lang="en-US" sz="2300" dirty="0" err="1"/>
              <a:t>Lattner</a:t>
            </a:r>
            <a:r>
              <a:rPr lang="en-US" sz="2300" dirty="0"/>
              <a:t>,</a:t>
            </a:r>
            <a:br>
              <a:rPr lang="en-US" sz="2300" dirty="0"/>
            </a:br>
            <a:r>
              <a:rPr lang="en-US" sz="23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ACAT 2008</a:t>
            </a:r>
            <a:r>
              <a:rPr lang="en-US" sz="2300" dirty="0"/>
              <a:t>: Advanced Computing and Analysis Techniques in Physics Research, </a:t>
            </a:r>
            <a:r>
              <a:rPr lang="en-US" sz="2300" dirty="0" err="1"/>
              <a:t>Erice</a:t>
            </a:r>
            <a:r>
              <a:rPr lang="en-US" sz="2300" dirty="0"/>
              <a:t>, Sicily, Italy, Nov 2008.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LLVM </a:t>
            </a:r>
            <a:r>
              <a:rPr lang="en-US" sz="2300" dirty="0" err="1"/>
              <a:t>Bitcode</a:t>
            </a:r>
            <a:r>
              <a:rPr lang="en-US" sz="2300" dirty="0"/>
              <a:t> File Format. </a:t>
            </a:r>
            <a:r>
              <a:rPr lang="en-US" sz="2300" dirty="0">
                <a:hlinkClick r:id="rId4"/>
              </a:rPr>
              <a:t>https://llvm.org/docs/BitCodeFormat.html</a:t>
            </a:r>
            <a:endParaRPr lang="en-US" sz="2300" dirty="0"/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“</a:t>
            </a:r>
            <a:r>
              <a:rPr lang="en-US" sz="2300" dirty="0" err="1"/>
              <a:t>Occlum</a:t>
            </a:r>
            <a:r>
              <a:rPr lang="en-US" sz="2300" dirty="0"/>
              <a:t>: Secure and Efficient Multitasking Inside a Single Enclave of Intel SGX”, </a:t>
            </a:r>
            <a:r>
              <a:rPr lang="en-US" sz="2300" dirty="0" err="1"/>
              <a:t>Youren</a:t>
            </a:r>
            <a:r>
              <a:rPr lang="en-US" sz="2300" dirty="0"/>
              <a:t> Shen, </a:t>
            </a:r>
            <a:r>
              <a:rPr lang="en-US" sz="2300" dirty="0" err="1"/>
              <a:t>Hongliang</a:t>
            </a:r>
            <a:r>
              <a:rPr lang="en-US" sz="2300" dirty="0"/>
              <a:t> Tian, Yu Chen, ASPLOS ‘20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“Sledge: a Serverless-first, Light-weight </a:t>
            </a:r>
            <a:r>
              <a:rPr lang="en-US" sz="2300" dirty="0" err="1"/>
              <a:t>Wasm</a:t>
            </a:r>
            <a:r>
              <a:rPr lang="en-US" sz="2300" dirty="0"/>
              <a:t> Runtime for the Edge”, </a:t>
            </a:r>
            <a:r>
              <a:rPr lang="en-US" sz="2300" dirty="0" err="1"/>
              <a:t>Phani</a:t>
            </a:r>
            <a:r>
              <a:rPr lang="en-US" sz="2300" dirty="0"/>
              <a:t> Kishore Gadepalli, Sean McBride, Middleware '20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Doing Advanced Optimization to Further Reduce Your App’s Size. </a:t>
            </a:r>
            <a:r>
              <a:rPr lang="en-US" sz="2300" dirty="0">
                <a:hlinkClick r:id="rId5"/>
              </a:rPr>
              <a:t>https://developer.apple.com/documentation/xcode/doing-advanced-optimization-to-further-reduce-your-app-s-size</a:t>
            </a:r>
            <a:endParaRPr lang="en-US" sz="23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300" dirty="0"/>
              <a:t>V8 JavaScript Engine. </a:t>
            </a:r>
            <a:r>
              <a:rPr lang="en-US" sz="2300" dirty="0">
                <a:hlinkClick r:id="rId6"/>
              </a:rPr>
              <a:t>https://v8.dev/</a:t>
            </a:r>
            <a:endParaRPr lang="en-US" sz="2300" dirty="0"/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https://</a:t>
            </a:r>
            <a:r>
              <a:rPr lang="en-US" sz="2300" dirty="0" err="1"/>
              <a:t>github.com</a:t>
            </a:r>
            <a:r>
              <a:rPr lang="en-US" sz="2300" dirty="0"/>
              <a:t>/</a:t>
            </a:r>
            <a:r>
              <a:rPr lang="en-US" sz="2300" dirty="0" err="1"/>
              <a:t>bytecodealliance</a:t>
            </a:r>
            <a:r>
              <a:rPr lang="en-US" sz="2300" dirty="0"/>
              <a:t>/</a:t>
            </a:r>
            <a:r>
              <a:rPr lang="en-US" sz="2300" dirty="0" err="1"/>
              <a:t>wasm</a:t>
            </a:r>
            <a:r>
              <a:rPr lang="en-US" sz="2300" dirty="0"/>
              <a:t>-micro-runtime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WebAssembly Specification. https://</a:t>
            </a:r>
            <a:r>
              <a:rPr lang="en-US" sz="2300" dirty="0" err="1"/>
              <a:t>webassembly.github.io</a:t>
            </a:r>
            <a:r>
              <a:rPr lang="en-US" sz="2300" dirty="0"/>
              <a:t>/spec/core/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WASI, </a:t>
            </a:r>
            <a:r>
              <a:rPr lang="en-US" sz="2300" dirty="0" err="1"/>
              <a:t>WebAssembly</a:t>
            </a:r>
            <a:r>
              <a:rPr lang="en-US" sz="2300" dirty="0"/>
              <a:t> System Interface. https://</a:t>
            </a:r>
            <a:r>
              <a:rPr lang="en-US" sz="2300" dirty="0" err="1"/>
              <a:t>github.com</a:t>
            </a:r>
            <a:r>
              <a:rPr lang="en-US" sz="2300" dirty="0"/>
              <a:t>/</a:t>
            </a:r>
            <a:r>
              <a:rPr lang="en-US" sz="2300" dirty="0" err="1"/>
              <a:t>WebAssembly</a:t>
            </a:r>
            <a:r>
              <a:rPr lang="en-US" sz="2300" dirty="0"/>
              <a:t>/WASI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 err="1"/>
              <a:t>WebIDL</a:t>
            </a:r>
            <a:r>
              <a:rPr lang="en-US" sz="2300" dirty="0"/>
              <a:t> </a:t>
            </a:r>
            <a:r>
              <a:rPr lang="en-US" altLang="zh-CN" sz="2300" dirty="0"/>
              <a:t>Specification</a:t>
            </a:r>
            <a:r>
              <a:rPr lang="en-US" sz="2300" dirty="0"/>
              <a:t>. </a:t>
            </a:r>
            <a:r>
              <a:rPr lang="en-US" sz="2300" dirty="0">
                <a:hlinkClick r:id="rId7"/>
              </a:rPr>
              <a:t>https://heycam.github.io/webidl/</a:t>
            </a:r>
            <a:endParaRPr lang="en-US" sz="2300" dirty="0"/>
          </a:p>
          <a:p>
            <a:pPr marL="457200" indent="-457200">
              <a:buFont typeface="+mj-lt"/>
              <a:buAutoNum type="arabicPeriod"/>
            </a:pPr>
            <a:r>
              <a:rPr lang="en-US" sz="2300" dirty="0" err="1"/>
              <a:t>WebAssembly</a:t>
            </a:r>
            <a:r>
              <a:rPr lang="en-US" sz="2300" dirty="0"/>
              <a:t>: Status &amp; Web IDL Bindings, Luke Wagner. https://www.w3.org/2018/12/games-workshop/slides/08-web-idl-bindings.pdf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>
                <a:hlinkClick r:id="rId8"/>
              </a:rPr>
              <a:t>https://developer.mozilla.org/en-US/docs/Mozilla/WebIDL_bindings</a:t>
            </a:r>
            <a:endParaRPr lang="en-US" sz="2300" dirty="0"/>
          </a:p>
          <a:p>
            <a:pPr marL="457200" indent="-457200">
              <a:buFont typeface="+mj-lt"/>
              <a:buAutoNum type="arabicPeriod"/>
            </a:pPr>
            <a:r>
              <a:rPr lang="en-US" sz="2300" dirty="0" err="1"/>
              <a:t>wasm-bindgen</a:t>
            </a:r>
            <a:r>
              <a:rPr lang="en-US" sz="2300" dirty="0"/>
              <a:t>. https://github.com/rustwasm/wasm-bindgen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300" dirty="0">
                <a:hlinkClick r:id="rId9"/>
              </a:rPr>
              <a:t>https://emscripten.org/docs/porting/connecting_cpp_and_javascript/WebIDL-Binder.html</a:t>
            </a:r>
            <a:endParaRPr lang="en-US" sz="2300" dirty="0"/>
          </a:p>
          <a:p>
            <a:pPr marL="457200" indent="-457200">
              <a:buFont typeface="+mj-lt"/>
              <a:buAutoNum type="arabicPeriod"/>
            </a:pPr>
            <a:r>
              <a:rPr lang="en-US" sz="2300" dirty="0">
                <a:hlinkClick r:id="rId10"/>
              </a:rPr>
              <a:t>https://github.com/gowebapi/webidl-bind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81777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8D3A7-EB16-EF4F-90E3-B09336FD1748}"/>
              </a:ext>
            </a:extLst>
          </p:cNvPr>
          <p:cNvSpPr txBox="1"/>
          <p:nvPr/>
        </p:nvSpPr>
        <p:spPr>
          <a:xfrm>
            <a:off x="4779818" y="2851266"/>
            <a:ext cx="2519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+mj-lt"/>
              </a:rPr>
              <a:t>Thanks</a:t>
            </a:r>
            <a:r>
              <a:rPr lang="zh-CN" altLang="en-US" sz="4400" dirty="0">
                <a:latin typeface="+mj-lt"/>
              </a:rPr>
              <a:t>！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5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程序运行模型</a:t>
            </a:r>
          </a:p>
        </p:txBody>
      </p:sp>
      <p:sp>
        <p:nvSpPr>
          <p:cNvPr id="32" name="内容占位符 31"/>
          <p:cNvSpPr>
            <a:spLocks noGrp="1"/>
          </p:cNvSpPr>
          <p:nvPr>
            <p:ph sz="half" idx="1"/>
          </p:nvPr>
        </p:nvSpPr>
        <p:spPr>
          <a:xfrm>
            <a:off x="845126" y="1828800"/>
            <a:ext cx="5332622" cy="4351337"/>
          </a:xfrm>
        </p:spPr>
        <p:txBody>
          <a:bodyPr>
            <a:normAutofit/>
          </a:bodyPr>
          <a:lstStyle/>
          <a:p>
            <a:pPr algn="just"/>
            <a:r>
              <a:rPr lang="zh-CN" altLang="en-US" sz="2400" dirty="0">
                <a:latin typeface="+mj-lt"/>
              </a:rPr>
              <a:t>程序的启动是程序代码、数据、依赖库的拼装过程。</a:t>
            </a:r>
            <a:endParaRPr lang="en-US" altLang="zh-CN" sz="2400" dirty="0">
              <a:latin typeface="+mj-lt"/>
            </a:endParaRPr>
          </a:p>
          <a:p>
            <a:pPr algn="just"/>
            <a:r>
              <a:rPr lang="zh-CN" altLang="en-US" sz="2400" dirty="0">
                <a:latin typeface="+mj-lt"/>
              </a:rPr>
              <a:t>程序的运行需要操作系统（</a:t>
            </a:r>
            <a:r>
              <a:rPr lang="en-US" altLang="zh-CN" sz="2400" dirty="0">
                <a:latin typeface="+mj-lt"/>
              </a:rPr>
              <a:t>OS</a:t>
            </a:r>
            <a:r>
              <a:rPr lang="zh-CN" altLang="en-US" sz="2400" dirty="0">
                <a:latin typeface="+mj-lt"/>
              </a:rPr>
              <a:t>）和运行时系统（</a:t>
            </a:r>
            <a:r>
              <a:rPr lang="en-US" altLang="zh-CN" sz="2400" dirty="0">
                <a:latin typeface="+mj-lt"/>
              </a:rPr>
              <a:t>Runtime</a:t>
            </a:r>
            <a:r>
              <a:rPr lang="zh-CN" altLang="en-US" sz="2400" dirty="0">
                <a:latin typeface="+mj-lt"/>
              </a:rPr>
              <a:t>）的支撑。</a:t>
            </a:r>
            <a:endParaRPr lang="en-US" altLang="zh-CN" sz="2400" dirty="0">
              <a:latin typeface="+mj-lt"/>
            </a:endParaRPr>
          </a:p>
          <a:p>
            <a:pPr algn="just"/>
            <a:r>
              <a:rPr lang="zh-CN" altLang="en-US" sz="2400" dirty="0">
                <a:latin typeface="+mj-lt"/>
              </a:rPr>
              <a:t>程序与依赖库、运行时、</a:t>
            </a:r>
            <a:r>
              <a:rPr lang="en-US" altLang="zh-CN" sz="2400" dirty="0">
                <a:latin typeface="+mj-lt"/>
              </a:rPr>
              <a:t>OS</a:t>
            </a:r>
            <a:r>
              <a:rPr lang="zh-CN" altLang="en-US" sz="2400" dirty="0">
                <a:latin typeface="+mj-lt"/>
              </a:rPr>
              <a:t>、</a:t>
            </a:r>
            <a:r>
              <a:rPr lang="en-US" altLang="zh-CN" sz="2400" dirty="0">
                <a:latin typeface="+mj-lt"/>
              </a:rPr>
              <a:t>ISA</a:t>
            </a:r>
            <a:r>
              <a:rPr lang="zh-CN" altLang="en-US" sz="2400" dirty="0">
                <a:latin typeface="+mj-lt"/>
              </a:rPr>
              <a:t>之间的接口是程序运行模型设计的重要问题。</a:t>
            </a:r>
            <a:endParaRPr lang="en-US" altLang="zh-CN" sz="2400" dirty="0">
              <a:latin typeface="+mj-lt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zh-CN" altLang="en-US" dirty="0">
                <a:latin typeface="+mj-lt"/>
              </a:rPr>
              <a:t>硬件指令集的接口（</a:t>
            </a:r>
            <a:r>
              <a:rPr lang="en-US" altLang="zh-CN" dirty="0">
                <a:latin typeface="+mj-lt"/>
              </a:rPr>
              <a:t>ISA</a:t>
            </a:r>
            <a:r>
              <a:rPr lang="zh-CN" altLang="en-US" dirty="0">
                <a:latin typeface="+mj-lt"/>
              </a:rPr>
              <a:t>）</a:t>
            </a:r>
            <a:endParaRPr lang="en-US" altLang="zh-CN" dirty="0">
              <a:latin typeface="+mj-lt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zh-CN" altLang="en-US" dirty="0">
                <a:latin typeface="+mj-lt"/>
              </a:rPr>
              <a:t>操作系统的接口（</a:t>
            </a:r>
            <a:r>
              <a:rPr lang="en-US" altLang="zh-CN" dirty="0">
                <a:latin typeface="+mj-lt"/>
              </a:rPr>
              <a:t>System Call</a:t>
            </a:r>
            <a:r>
              <a:rPr lang="zh-CN" altLang="en-US" dirty="0">
                <a:latin typeface="+mj-lt"/>
              </a:rPr>
              <a:t>）</a:t>
            </a:r>
            <a:endParaRPr lang="en-US" altLang="zh-CN" dirty="0">
              <a:latin typeface="+mj-lt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altLang="zh-CN" dirty="0">
                <a:latin typeface="+mj-lt"/>
              </a:rPr>
              <a:t>Runtime</a:t>
            </a:r>
            <a:r>
              <a:rPr lang="zh-CN" altLang="en-US" dirty="0">
                <a:latin typeface="+mj-lt"/>
              </a:rPr>
              <a:t>的接口（</a:t>
            </a:r>
            <a:r>
              <a:rPr lang="en-US" altLang="zh-CN" dirty="0">
                <a:latin typeface="+mj-lt"/>
              </a:rPr>
              <a:t>Runtime API</a:t>
            </a:r>
            <a:r>
              <a:rPr lang="zh-CN" altLang="en-US" dirty="0">
                <a:latin typeface="+mj-lt"/>
              </a:rPr>
              <a:t>）</a:t>
            </a:r>
            <a:endParaRPr lang="en-US" altLang="zh-CN" dirty="0"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98570" y="58539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程序运行模型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7F4CE-2111-0F4E-BE33-439DA848F898}"/>
              </a:ext>
            </a:extLst>
          </p:cNvPr>
          <p:cNvGrpSpPr/>
          <p:nvPr/>
        </p:nvGrpSpPr>
        <p:grpSpPr>
          <a:xfrm>
            <a:off x="6698678" y="1918856"/>
            <a:ext cx="4746659" cy="3646474"/>
            <a:chOff x="6698678" y="1918856"/>
            <a:chExt cx="4746659" cy="36464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5158F2-6F67-1E43-B5E5-B3801BB9CB82}"/>
                </a:ext>
              </a:extLst>
            </p:cNvPr>
            <p:cNvGrpSpPr/>
            <p:nvPr/>
          </p:nvGrpSpPr>
          <p:grpSpPr>
            <a:xfrm>
              <a:off x="6698678" y="1918856"/>
              <a:ext cx="4746659" cy="3646474"/>
              <a:chOff x="6698678" y="1918856"/>
              <a:chExt cx="4746659" cy="3646474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6698678" y="1918856"/>
                <a:ext cx="4746659" cy="3646474"/>
                <a:chOff x="6698678" y="1918856"/>
                <a:chExt cx="4746659" cy="3646474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>
                  <a:off x="7327232" y="1991227"/>
                  <a:ext cx="1180664" cy="165101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>
                  <a:off x="7398310" y="2141785"/>
                  <a:ext cx="1038507" cy="330869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Code</a:t>
                  </a:r>
                  <a:endParaRPr lang="zh-CN" altLang="en-US" sz="7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7398309" y="2508467"/>
                  <a:ext cx="1038507" cy="330869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Data</a:t>
                  </a:r>
                  <a:endParaRPr lang="zh-CN" altLang="en-US" sz="7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>
                  <a:off x="7398310" y="3245200"/>
                  <a:ext cx="1038507" cy="330869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圆角矩形 46"/>
                <p:cNvSpPr/>
                <p:nvPr/>
              </p:nvSpPr>
              <p:spPr>
                <a:xfrm>
                  <a:off x="9984293" y="1991227"/>
                  <a:ext cx="1180664" cy="1651011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圆角矩形 49"/>
                <p:cNvSpPr/>
                <p:nvPr/>
              </p:nvSpPr>
              <p:spPr>
                <a:xfrm>
                  <a:off x="10055371" y="3245200"/>
                  <a:ext cx="1038507" cy="330869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>
                  <a:off x="8655762" y="1991227"/>
                  <a:ext cx="1180664" cy="1651011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>
                  <a:off x="8726840" y="3245200"/>
                  <a:ext cx="1038507" cy="330869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>
                  <a:off x="7617254" y="3870939"/>
                  <a:ext cx="3329041" cy="5751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t" anchorCtr="0"/>
                <a:lstStyle/>
                <a:p>
                  <a:pPr algn="ctr"/>
                  <a:r>
                    <a:rPr lang="en-US" altLang="zh-CN" sz="1000" dirty="0">
                      <a:solidFill>
                        <a:schemeClr val="accent3"/>
                      </a:solidFill>
                    </a:rPr>
                    <a:t>Runtime</a:t>
                  </a:r>
                  <a:endParaRPr lang="zh-CN" altLang="en-US" sz="10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7617254" y="4562280"/>
                  <a:ext cx="3329041" cy="443437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>
                      <a:latin typeface="+mj-lt"/>
                    </a:rPr>
                    <a:t>Operating System</a:t>
                  </a:r>
                  <a:r>
                    <a:rPr lang="zh-CN" altLang="en-US" sz="1000" dirty="0">
                      <a:latin typeface="+mj-lt"/>
                    </a:rPr>
                    <a:t> </a:t>
                  </a:r>
                  <a:r>
                    <a:rPr lang="en-US" altLang="zh-CN" sz="1000" dirty="0">
                      <a:latin typeface="+mj-lt"/>
                    </a:rPr>
                    <a:t>(OS)</a:t>
                  </a:r>
                  <a:endParaRPr lang="zh-CN" altLang="en-US" sz="1000" dirty="0">
                    <a:latin typeface="+mj-lt"/>
                  </a:endParaRPr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>
                  <a:off x="7612569" y="5121893"/>
                  <a:ext cx="3333726" cy="443437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>
                      <a:latin typeface="+mj-lt"/>
                    </a:rPr>
                    <a:t>Instruction Set Architecture (ISA)</a:t>
                  </a:r>
                  <a:endParaRPr lang="zh-CN" altLang="en-US" sz="1000" dirty="0">
                    <a:solidFill>
                      <a:schemeClr val="lt1"/>
                    </a:solidFill>
                    <a:latin typeface="+mj-lt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7726126" y="4065185"/>
                  <a:ext cx="327816" cy="33251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Library</a:t>
                  </a:r>
                  <a:endParaRPr lang="zh-CN" altLang="en-US" sz="3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>
                  <a:off x="9317790" y="4065185"/>
                  <a:ext cx="327816" cy="33251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Library</a:t>
                  </a:r>
                  <a:endParaRPr lang="zh-CN" altLang="en-US" sz="3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>
                  <a:off x="9715706" y="4065185"/>
                  <a:ext cx="327816" cy="33251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Library</a:t>
                  </a:r>
                  <a:endParaRPr lang="zh-CN" altLang="en-US" sz="3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>
                  <a:off x="10113622" y="4065185"/>
                  <a:ext cx="327816" cy="33251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Library</a:t>
                  </a:r>
                  <a:endParaRPr lang="zh-CN" altLang="en-US" sz="3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>
                  <a:off x="10511539" y="4065185"/>
                  <a:ext cx="327816" cy="33251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Library</a:t>
                  </a:r>
                  <a:endParaRPr lang="zh-CN" altLang="en-US" sz="3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>
                  <a:off x="8124042" y="4065185"/>
                  <a:ext cx="327816" cy="33251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Library</a:t>
                  </a:r>
                  <a:endParaRPr lang="zh-CN" altLang="en-US" sz="3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>
                  <a:off x="8521958" y="4065185"/>
                  <a:ext cx="327816" cy="33251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Library</a:t>
                  </a:r>
                  <a:endParaRPr lang="zh-CN" altLang="en-US" sz="3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>
                  <a:off x="8919874" y="4065185"/>
                  <a:ext cx="327816" cy="33251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700" dirty="0">
                      <a:solidFill>
                        <a:schemeClr val="accent3"/>
                      </a:solidFill>
                    </a:rPr>
                    <a:t>Library</a:t>
                  </a:r>
                  <a:endParaRPr lang="zh-CN" altLang="en-US" sz="3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84" name="上箭头 83"/>
                <p:cNvSpPr/>
                <p:nvPr/>
              </p:nvSpPr>
              <p:spPr>
                <a:xfrm>
                  <a:off x="9183401" y="3395145"/>
                  <a:ext cx="162313" cy="464750"/>
                </a:xfrm>
                <a:prstGeom prst="upArrow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sp>
              <p:nvSpPr>
                <p:cNvPr id="86" name="上箭头 85"/>
                <p:cNvSpPr/>
                <p:nvPr/>
              </p:nvSpPr>
              <p:spPr>
                <a:xfrm>
                  <a:off x="7873336" y="3395145"/>
                  <a:ext cx="162313" cy="464750"/>
                </a:xfrm>
                <a:prstGeom prst="upArrow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sp>
              <p:nvSpPr>
                <p:cNvPr id="87" name="上箭头 86"/>
                <p:cNvSpPr/>
                <p:nvPr/>
              </p:nvSpPr>
              <p:spPr>
                <a:xfrm>
                  <a:off x="10493467" y="3395145"/>
                  <a:ext cx="162313" cy="464750"/>
                </a:xfrm>
                <a:prstGeom prst="upArrow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sp>
              <p:nvSpPr>
                <p:cNvPr id="90" name="文本框 89"/>
                <p:cNvSpPr txBox="1"/>
                <p:nvPr/>
              </p:nvSpPr>
              <p:spPr>
                <a:xfrm>
                  <a:off x="7444784" y="1918901"/>
                  <a:ext cx="89050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Application</a:t>
                  </a:r>
                  <a:endParaRPr lang="zh-CN" altLang="en-US" sz="1200" dirty="0"/>
                </a:p>
              </p:txBody>
            </p:sp>
            <p:sp>
              <p:nvSpPr>
                <p:cNvPr id="91" name="文本框 90"/>
                <p:cNvSpPr txBox="1"/>
                <p:nvPr/>
              </p:nvSpPr>
              <p:spPr>
                <a:xfrm>
                  <a:off x="8800843" y="1918857"/>
                  <a:ext cx="89050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Application</a:t>
                  </a:r>
                  <a:endParaRPr lang="zh-CN" altLang="en-US" sz="1200" dirty="0"/>
                </a:p>
              </p:txBody>
            </p:sp>
            <p:sp>
              <p:nvSpPr>
                <p:cNvPr id="92" name="文本框 91"/>
                <p:cNvSpPr txBox="1"/>
                <p:nvPr/>
              </p:nvSpPr>
              <p:spPr>
                <a:xfrm>
                  <a:off x="10156902" y="1918856"/>
                  <a:ext cx="89050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Application</a:t>
                  </a:r>
                  <a:endParaRPr lang="zh-CN" altLang="en-US" sz="1200" dirty="0"/>
                </a:p>
              </p:txBody>
            </p:sp>
            <p:cxnSp>
              <p:nvCxnSpPr>
                <p:cNvPr id="101" name="直接连接符 100"/>
                <p:cNvCxnSpPr/>
                <p:nvPr/>
              </p:nvCxnSpPr>
              <p:spPr>
                <a:xfrm>
                  <a:off x="6902689" y="5053842"/>
                  <a:ext cx="4523873" cy="0"/>
                </a:xfrm>
                <a:prstGeom prst="line">
                  <a:avLst/>
                </a:prstGeom>
                <a:ln w="952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/>
                <p:cNvCxnSpPr/>
                <p:nvPr/>
              </p:nvCxnSpPr>
              <p:spPr>
                <a:xfrm>
                  <a:off x="6921464" y="3734951"/>
                  <a:ext cx="4523873" cy="0"/>
                </a:xfrm>
                <a:prstGeom prst="line">
                  <a:avLst/>
                </a:prstGeom>
                <a:ln w="952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/>
              </p:nvCxnSpPr>
              <p:spPr>
                <a:xfrm>
                  <a:off x="6921464" y="4494230"/>
                  <a:ext cx="4523873" cy="0"/>
                </a:xfrm>
                <a:prstGeom prst="line">
                  <a:avLst/>
                </a:prstGeom>
                <a:ln w="952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文本框 103"/>
                <p:cNvSpPr txBox="1"/>
                <p:nvPr/>
              </p:nvSpPr>
              <p:spPr>
                <a:xfrm>
                  <a:off x="6698678" y="3541363"/>
                  <a:ext cx="82747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1"/>
                      </a:solidFill>
                    </a:rPr>
                    <a:t>Runtime API</a:t>
                  </a:r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文本框 104"/>
                <p:cNvSpPr txBox="1"/>
                <p:nvPr/>
              </p:nvSpPr>
              <p:spPr>
                <a:xfrm>
                  <a:off x="6698678" y="4274589"/>
                  <a:ext cx="777777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1"/>
                      </a:solidFill>
                    </a:rPr>
                    <a:t>System Call</a:t>
                  </a:r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文本框 105"/>
                <p:cNvSpPr txBox="1"/>
                <p:nvPr/>
              </p:nvSpPr>
              <p:spPr>
                <a:xfrm>
                  <a:off x="6698678" y="4807621"/>
                  <a:ext cx="34977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1"/>
                      </a:solidFill>
                    </a:rPr>
                    <a:t>ISA</a:t>
                  </a:r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圆角矩形 60">
                <a:extLst>
                  <a:ext uri="{FF2B5EF4-FFF2-40B4-BE49-F238E27FC236}">
                    <a16:creationId xmlns:a16="http://schemas.microsoft.com/office/drawing/2014/main" id="{A8495671-AB17-5F4C-AF94-3A4F9CCEDE7E}"/>
                  </a:ext>
                </a:extLst>
              </p:cNvPr>
              <p:cNvSpPr/>
              <p:nvPr/>
            </p:nvSpPr>
            <p:spPr>
              <a:xfrm>
                <a:off x="7398309" y="2882634"/>
                <a:ext cx="327816" cy="330869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dirty="0">
                    <a:solidFill>
                      <a:schemeClr val="accent3"/>
                    </a:solidFill>
                  </a:rPr>
                  <a:t>Library</a:t>
                </a:r>
                <a:endParaRPr lang="zh-CN" altLang="en-US" sz="7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5" name="圆角矩形 61">
                <a:extLst>
                  <a:ext uri="{FF2B5EF4-FFF2-40B4-BE49-F238E27FC236}">
                    <a16:creationId xmlns:a16="http://schemas.microsoft.com/office/drawing/2014/main" id="{37BEF345-D2A4-4749-8EC3-98FFC71CCB18}"/>
                  </a:ext>
                </a:extLst>
              </p:cNvPr>
              <p:cNvSpPr/>
              <p:nvPr/>
            </p:nvSpPr>
            <p:spPr>
              <a:xfrm>
                <a:off x="7753655" y="2882634"/>
                <a:ext cx="327816" cy="330869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dirty="0">
                    <a:solidFill>
                      <a:schemeClr val="accent3"/>
                    </a:solidFill>
                  </a:rPr>
                  <a:t>Library</a:t>
                </a:r>
                <a:endParaRPr lang="zh-CN" altLang="en-US" sz="7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6" name="圆角矩形 62">
                <a:extLst>
                  <a:ext uri="{FF2B5EF4-FFF2-40B4-BE49-F238E27FC236}">
                    <a16:creationId xmlns:a16="http://schemas.microsoft.com/office/drawing/2014/main" id="{16F9AE21-B53D-E949-9A8B-6A5E70E51EBD}"/>
                  </a:ext>
                </a:extLst>
              </p:cNvPr>
              <p:cNvSpPr/>
              <p:nvPr/>
            </p:nvSpPr>
            <p:spPr>
              <a:xfrm>
                <a:off x="8109000" y="2882634"/>
                <a:ext cx="327816" cy="330869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dirty="0">
                    <a:solidFill>
                      <a:schemeClr val="accent3"/>
                    </a:solidFill>
                  </a:rPr>
                  <a:t>Library</a:t>
                </a:r>
                <a:endParaRPr lang="zh-CN" altLang="en-US" sz="7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77" name="圆角矩形 34">
              <a:extLst>
                <a:ext uri="{FF2B5EF4-FFF2-40B4-BE49-F238E27FC236}">
                  <a16:creationId xmlns:a16="http://schemas.microsoft.com/office/drawing/2014/main" id="{607D82B5-5FB0-3345-B155-64538AC32809}"/>
                </a:ext>
              </a:extLst>
            </p:cNvPr>
            <p:cNvSpPr/>
            <p:nvPr/>
          </p:nvSpPr>
          <p:spPr>
            <a:xfrm>
              <a:off x="8737932" y="2125407"/>
              <a:ext cx="1038507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Code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  <p:sp>
          <p:nvSpPr>
            <p:cNvPr id="78" name="圆角矩形 36">
              <a:extLst>
                <a:ext uri="{FF2B5EF4-FFF2-40B4-BE49-F238E27FC236}">
                  <a16:creationId xmlns:a16="http://schemas.microsoft.com/office/drawing/2014/main" id="{9BD6509F-06E6-5548-A541-42ECCD1F3E8E}"/>
                </a:ext>
              </a:extLst>
            </p:cNvPr>
            <p:cNvSpPr/>
            <p:nvPr/>
          </p:nvSpPr>
          <p:spPr>
            <a:xfrm>
              <a:off x="8737931" y="2492089"/>
              <a:ext cx="1038507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Data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  <p:sp>
          <p:nvSpPr>
            <p:cNvPr id="79" name="圆角矩形 60">
              <a:extLst>
                <a:ext uri="{FF2B5EF4-FFF2-40B4-BE49-F238E27FC236}">
                  <a16:creationId xmlns:a16="http://schemas.microsoft.com/office/drawing/2014/main" id="{C325F87C-86F3-144C-BEBE-6794CDDC6722}"/>
                </a:ext>
              </a:extLst>
            </p:cNvPr>
            <p:cNvSpPr/>
            <p:nvPr/>
          </p:nvSpPr>
          <p:spPr>
            <a:xfrm>
              <a:off x="8737931" y="2866256"/>
              <a:ext cx="327816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Library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  <p:sp>
          <p:nvSpPr>
            <p:cNvPr id="80" name="圆角矩形 61">
              <a:extLst>
                <a:ext uri="{FF2B5EF4-FFF2-40B4-BE49-F238E27FC236}">
                  <a16:creationId xmlns:a16="http://schemas.microsoft.com/office/drawing/2014/main" id="{481C49DA-6DAF-D942-9399-6364C5C87420}"/>
                </a:ext>
              </a:extLst>
            </p:cNvPr>
            <p:cNvSpPr/>
            <p:nvPr/>
          </p:nvSpPr>
          <p:spPr>
            <a:xfrm>
              <a:off x="9093277" y="2866256"/>
              <a:ext cx="327816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Library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  <p:sp>
          <p:nvSpPr>
            <p:cNvPr id="81" name="圆角矩形 62">
              <a:extLst>
                <a:ext uri="{FF2B5EF4-FFF2-40B4-BE49-F238E27FC236}">
                  <a16:creationId xmlns:a16="http://schemas.microsoft.com/office/drawing/2014/main" id="{AF3D1D27-5A04-854E-97C9-8EFA6C50C390}"/>
                </a:ext>
              </a:extLst>
            </p:cNvPr>
            <p:cNvSpPr/>
            <p:nvPr/>
          </p:nvSpPr>
          <p:spPr>
            <a:xfrm>
              <a:off x="9448622" y="2866256"/>
              <a:ext cx="327816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Library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  <p:sp>
          <p:nvSpPr>
            <p:cNvPr id="82" name="圆角矩形 34">
              <a:extLst>
                <a:ext uri="{FF2B5EF4-FFF2-40B4-BE49-F238E27FC236}">
                  <a16:creationId xmlns:a16="http://schemas.microsoft.com/office/drawing/2014/main" id="{48E53ADF-0A8F-1547-BCE5-F56D8C0FED6A}"/>
                </a:ext>
              </a:extLst>
            </p:cNvPr>
            <p:cNvSpPr/>
            <p:nvPr/>
          </p:nvSpPr>
          <p:spPr>
            <a:xfrm>
              <a:off x="10055371" y="2125407"/>
              <a:ext cx="1038507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Code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  <p:sp>
          <p:nvSpPr>
            <p:cNvPr id="83" name="圆角矩形 36">
              <a:extLst>
                <a:ext uri="{FF2B5EF4-FFF2-40B4-BE49-F238E27FC236}">
                  <a16:creationId xmlns:a16="http://schemas.microsoft.com/office/drawing/2014/main" id="{246C691C-C404-EB44-80B3-7A1C659766C2}"/>
                </a:ext>
              </a:extLst>
            </p:cNvPr>
            <p:cNvSpPr/>
            <p:nvPr/>
          </p:nvSpPr>
          <p:spPr>
            <a:xfrm>
              <a:off x="10055370" y="2492089"/>
              <a:ext cx="1038507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Data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  <p:sp>
          <p:nvSpPr>
            <p:cNvPr id="85" name="圆角矩形 60">
              <a:extLst>
                <a:ext uri="{FF2B5EF4-FFF2-40B4-BE49-F238E27FC236}">
                  <a16:creationId xmlns:a16="http://schemas.microsoft.com/office/drawing/2014/main" id="{C35C47A3-4926-324D-A25E-49B2AFE7F879}"/>
                </a:ext>
              </a:extLst>
            </p:cNvPr>
            <p:cNvSpPr/>
            <p:nvPr/>
          </p:nvSpPr>
          <p:spPr>
            <a:xfrm>
              <a:off x="10055370" y="2866256"/>
              <a:ext cx="327816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Library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  <p:sp>
          <p:nvSpPr>
            <p:cNvPr id="88" name="圆角矩形 61">
              <a:extLst>
                <a:ext uri="{FF2B5EF4-FFF2-40B4-BE49-F238E27FC236}">
                  <a16:creationId xmlns:a16="http://schemas.microsoft.com/office/drawing/2014/main" id="{6F8B4BB6-494A-7542-90FD-2E1AFD8933D4}"/>
                </a:ext>
              </a:extLst>
            </p:cNvPr>
            <p:cNvSpPr/>
            <p:nvPr/>
          </p:nvSpPr>
          <p:spPr>
            <a:xfrm>
              <a:off x="10410716" y="2866256"/>
              <a:ext cx="327816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Library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  <p:sp>
          <p:nvSpPr>
            <p:cNvPr id="89" name="圆角矩形 62">
              <a:extLst>
                <a:ext uri="{FF2B5EF4-FFF2-40B4-BE49-F238E27FC236}">
                  <a16:creationId xmlns:a16="http://schemas.microsoft.com/office/drawing/2014/main" id="{080C3FD3-F978-D240-ACDC-E870E45C9271}"/>
                </a:ext>
              </a:extLst>
            </p:cNvPr>
            <p:cNvSpPr/>
            <p:nvPr/>
          </p:nvSpPr>
          <p:spPr>
            <a:xfrm>
              <a:off x="10766061" y="2866256"/>
              <a:ext cx="327816" cy="330869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700" dirty="0">
                  <a:solidFill>
                    <a:schemeClr val="accent3"/>
                  </a:solidFill>
                </a:rPr>
                <a:t>Library</a:t>
              </a:r>
              <a:endParaRPr lang="zh-CN" altLang="en-US" sz="7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14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844" y="1934350"/>
            <a:ext cx="925498" cy="72145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1918E9-5CB5-2343-855A-41498871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历史瞬间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BEFC7-8DF5-DC41-8437-E50CEEC90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173" y="4008656"/>
            <a:ext cx="2390399" cy="131577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400" dirty="0">
                <a:latin typeface="+mj-lt"/>
              </a:rPr>
              <a:t>1981-1988</a:t>
            </a:r>
          </a:p>
          <a:p>
            <a:pPr>
              <a:spcBef>
                <a:spcPts val="0"/>
              </a:spcBef>
            </a:pPr>
            <a:r>
              <a:rPr lang="zh-CN" altLang="en-US" sz="1400" dirty="0">
                <a:latin typeface="+mj-lt"/>
              </a:rPr>
              <a:t>从</a:t>
            </a:r>
            <a:r>
              <a:rPr lang="en-US" altLang="zh-CN" sz="1400" dirty="0">
                <a:latin typeface="+mj-lt"/>
              </a:rPr>
              <a:t>DOS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1.0</a:t>
            </a:r>
            <a:r>
              <a:rPr lang="zh-CN" altLang="en-US" sz="1400" dirty="0">
                <a:latin typeface="+mj-lt"/>
              </a:rPr>
              <a:t>发布到</a:t>
            </a:r>
            <a:r>
              <a:rPr lang="en-US" altLang="zh-CN" sz="1400" dirty="0">
                <a:latin typeface="+mj-lt"/>
              </a:rPr>
              <a:t>POSIX.1</a:t>
            </a:r>
            <a:r>
              <a:rPr lang="zh-CN" altLang="en-US" sz="1400" dirty="0">
                <a:latin typeface="+mj-lt"/>
              </a:rPr>
              <a:t>标准的定义</a:t>
            </a:r>
            <a:endParaRPr lang="en-US" altLang="zh-CN" sz="1400" dirty="0">
              <a:latin typeface="+mj-lt"/>
            </a:endParaRPr>
          </a:p>
          <a:p>
            <a:pPr>
              <a:spcBef>
                <a:spcPts val="0"/>
              </a:spcBef>
            </a:pPr>
            <a:r>
              <a:rPr lang="en-US" altLang="zh-CN" sz="1400" dirty="0">
                <a:latin typeface="+mj-lt"/>
              </a:rPr>
              <a:t>System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Call</a:t>
            </a:r>
            <a:r>
              <a:rPr lang="zh-CN" altLang="en-US" sz="1400" dirty="0">
                <a:latin typeface="+mj-lt"/>
              </a:rPr>
              <a:t>接口从无序到有序，操作系统有了接口标准</a:t>
            </a:r>
            <a:endParaRPr lang="en-US" altLang="zh-CN" sz="1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993C1-69ED-BB4A-B2A2-25983ABB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125" y="1627854"/>
            <a:ext cx="1562513" cy="1164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FB2BE-8844-654F-B8A0-ABED4B59035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86" y="1627854"/>
            <a:ext cx="1620485" cy="1164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EBC750-A660-D346-A84E-16E2C5AB9C26}"/>
              </a:ext>
            </a:extLst>
          </p:cNvPr>
          <p:cNvSpPr/>
          <p:nvPr/>
        </p:nvSpPr>
        <p:spPr>
          <a:xfrm>
            <a:off x="649185" y="2844859"/>
            <a:ext cx="14945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i="1" dirty="0">
                <a:solidFill>
                  <a:srgbClr val="000000"/>
                </a:solidFill>
              </a:rPr>
              <a:t>“</a:t>
            </a:r>
            <a:r>
              <a:rPr lang="en-US" sz="1100" i="1" dirty="0">
                <a:solidFill>
                  <a:srgbClr val="000000"/>
                </a:solidFill>
              </a:rPr>
              <a:t>640K ought to be enough for anybody</a:t>
            </a:r>
            <a:r>
              <a:rPr lang="zh-CN" altLang="en-US" sz="1100" i="1" dirty="0">
                <a:solidFill>
                  <a:srgbClr val="000000"/>
                </a:solidFill>
              </a:rPr>
              <a:t>”</a:t>
            </a:r>
            <a:endParaRPr lang="en-US" altLang="zh-CN" sz="1100" i="1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426E1-DDAA-7940-9951-8928640C4BEA}"/>
              </a:ext>
            </a:extLst>
          </p:cNvPr>
          <p:cNvSpPr/>
          <p:nvPr/>
        </p:nvSpPr>
        <p:spPr>
          <a:xfrm>
            <a:off x="2433049" y="2844859"/>
            <a:ext cx="1604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i="1" dirty="0">
                <a:solidFill>
                  <a:srgbClr val="000000"/>
                </a:solidFill>
              </a:rPr>
              <a:t>“</a:t>
            </a:r>
            <a:r>
              <a:rPr lang="en-US" altLang="zh-CN" sz="1100" i="1" dirty="0">
                <a:solidFill>
                  <a:srgbClr val="000000"/>
                </a:solidFill>
              </a:rPr>
              <a:t>API</a:t>
            </a:r>
            <a:r>
              <a:rPr lang="zh-CN" altLang="en-US" sz="1100" i="1" dirty="0">
                <a:solidFill>
                  <a:srgbClr val="000000"/>
                </a:solidFill>
              </a:rPr>
              <a:t>太多太乱，要有</a:t>
            </a:r>
            <a:r>
              <a:rPr lang="en-US" altLang="zh-CN" sz="1100" i="1" dirty="0">
                <a:solidFill>
                  <a:srgbClr val="000000"/>
                </a:solidFill>
              </a:rPr>
              <a:t>POSIX</a:t>
            </a:r>
            <a:r>
              <a:rPr lang="zh-CN" altLang="en-US" sz="1100" i="1" dirty="0">
                <a:solidFill>
                  <a:srgbClr val="000000"/>
                </a:solidFill>
              </a:rPr>
              <a:t>标准”</a:t>
            </a:r>
            <a:endParaRPr lang="en-US" sz="1100" i="1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43F25-D0DC-1243-A259-BF41F7D5FFA9}"/>
              </a:ext>
            </a:extLst>
          </p:cNvPr>
          <p:cNvSpPr txBox="1"/>
          <p:nvPr/>
        </p:nvSpPr>
        <p:spPr>
          <a:xfrm>
            <a:off x="1580717" y="3258462"/>
            <a:ext cx="720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Bill Gates</a:t>
            </a:r>
          </a:p>
          <a:p>
            <a:r>
              <a:rPr lang="en-US" sz="1100" i="1" dirty="0"/>
              <a:t>1981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6E0E9-E989-9647-9AA3-7B853AEB55B0}"/>
              </a:ext>
            </a:extLst>
          </p:cNvPr>
          <p:cNvSpPr txBox="1"/>
          <p:nvPr/>
        </p:nvSpPr>
        <p:spPr>
          <a:xfrm>
            <a:off x="2779312" y="3258462"/>
            <a:ext cx="11528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Richard Stallman</a:t>
            </a:r>
          </a:p>
          <a:p>
            <a:r>
              <a:rPr lang="en-US" sz="1100" i="1" dirty="0"/>
              <a:t>1988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CAD0539-CFF1-BC40-8981-7B21B2DC310D}"/>
              </a:ext>
            </a:extLst>
          </p:cNvPr>
          <p:cNvSpPr txBox="1">
            <a:spLocks/>
          </p:cNvSpPr>
          <p:nvPr/>
        </p:nvSpPr>
        <p:spPr>
          <a:xfrm>
            <a:off x="3022386" y="3967777"/>
            <a:ext cx="2926031" cy="2368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400" dirty="0">
                <a:latin typeface="+mj-lt"/>
              </a:rPr>
              <a:t>1991-1995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lt"/>
              </a:rPr>
              <a:t>从</a:t>
            </a:r>
            <a:r>
              <a:rPr lang="en-US" altLang="zh-CN" sz="1400" dirty="0">
                <a:latin typeface="+mj-lt"/>
              </a:rPr>
              <a:t>Linux 0.01</a:t>
            </a:r>
            <a:r>
              <a:rPr lang="zh-CN" altLang="en-US" sz="1400" dirty="0">
                <a:latin typeface="+mj-lt"/>
              </a:rPr>
              <a:t>发布到</a:t>
            </a:r>
            <a:r>
              <a:rPr lang="en-US" altLang="zh-CN" sz="1400" dirty="0">
                <a:latin typeface="+mj-lt"/>
              </a:rPr>
              <a:t>Windows95</a:t>
            </a:r>
            <a:r>
              <a:rPr lang="zh-CN" altLang="en-US" sz="1400" dirty="0">
                <a:latin typeface="+mj-lt"/>
              </a:rPr>
              <a:t>发布</a:t>
            </a:r>
            <a:endParaRPr lang="en-US" altLang="zh-CN" sz="1400" dirty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lt"/>
              </a:rPr>
              <a:t>随着程序规模的扩大，以</a:t>
            </a:r>
            <a:r>
              <a:rPr lang="en-US" altLang="zh-CN" sz="1400" dirty="0">
                <a:latin typeface="+mj-lt"/>
              </a:rPr>
              <a:t>C-API</a:t>
            </a:r>
            <a:r>
              <a:rPr lang="zh-CN" altLang="en-US" sz="1400" dirty="0">
                <a:latin typeface="+mj-lt"/>
              </a:rPr>
              <a:t>为基础的程序运行模型从大发展到遭遇设计瓶颈</a:t>
            </a:r>
            <a:endParaRPr lang="en-US" altLang="zh-CN" sz="1400" dirty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lt"/>
              </a:rPr>
              <a:t>构件化编程</a:t>
            </a:r>
            <a:r>
              <a:rPr lang="en-US" altLang="zh-CN" sz="1400" dirty="0">
                <a:latin typeface="+mj-lt"/>
              </a:rPr>
              <a:t>: </a:t>
            </a:r>
            <a:r>
              <a:rPr lang="zh-CN" altLang="en-US" sz="1400" dirty="0">
                <a:latin typeface="+mj-lt"/>
              </a:rPr>
              <a:t>微软通过发明</a:t>
            </a:r>
            <a:r>
              <a:rPr lang="en-US" altLang="zh-CN" sz="1400" dirty="0">
                <a:latin typeface="+mj-lt"/>
              </a:rPr>
              <a:t>COM</a:t>
            </a:r>
            <a:r>
              <a:rPr lang="zh-CN" altLang="en-US" sz="1400" dirty="0">
                <a:latin typeface="+mj-lt"/>
              </a:rPr>
              <a:t>（</a:t>
            </a:r>
            <a:r>
              <a:rPr lang="en-US" sz="1400" dirty="0">
                <a:latin typeface="+mj-lt"/>
              </a:rPr>
              <a:t>Component Object Model</a:t>
            </a:r>
            <a:r>
              <a:rPr lang="zh-CN" altLang="en-US" sz="1400" dirty="0">
                <a:latin typeface="+mj-lt"/>
              </a:rPr>
              <a:t>）技术度过了这次危机</a:t>
            </a:r>
            <a:endParaRPr lang="en-US" altLang="zh-CN" sz="1400" dirty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j-lt"/>
              </a:rPr>
              <a:t>Java</a:t>
            </a:r>
            <a:r>
              <a:rPr lang="zh-CN" altLang="en-US" sz="1400" dirty="0">
                <a:latin typeface="+mj-lt"/>
              </a:rPr>
              <a:t>开始萌芽</a:t>
            </a:r>
            <a:endParaRPr lang="en-US" altLang="zh-CN" sz="1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E7C36-3C07-0C4C-9DFD-DAE6C19475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2167" y="1641356"/>
            <a:ext cx="1607666" cy="1197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CCA804-F91E-7C4A-9658-6546F9A41C91}"/>
              </a:ext>
            </a:extLst>
          </p:cNvPr>
          <p:cNvSpPr/>
          <p:nvPr/>
        </p:nvSpPr>
        <p:spPr>
          <a:xfrm>
            <a:off x="4195497" y="2844859"/>
            <a:ext cx="16343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i="1" dirty="0">
                <a:solidFill>
                  <a:srgbClr val="000000"/>
                </a:solidFill>
              </a:rPr>
              <a:t>“</a:t>
            </a:r>
            <a:r>
              <a:rPr lang="en-US" altLang="zh-CN" sz="1100" i="1" dirty="0">
                <a:solidFill>
                  <a:srgbClr val="000000"/>
                </a:solidFill>
              </a:rPr>
              <a:t>Linux</a:t>
            </a:r>
            <a:r>
              <a:rPr lang="zh-CN" altLang="en-US" sz="1100" i="1" dirty="0">
                <a:solidFill>
                  <a:srgbClr val="000000"/>
                </a:solidFill>
              </a:rPr>
              <a:t>是一个类</a:t>
            </a:r>
            <a:r>
              <a:rPr lang="en-US" altLang="zh-CN" sz="1100" i="1" dirty="0">
                <a:solidFill>
                  <a:srgbClr val="000000"/>
                </a:solidFill>
              </a:rPr>
              <a:t>Unix</a:t>
            </a:r>
            <a:r>
              <a:rPr lang="zh-CN" altLang="en-US" sz="1100" i="1" dirty="0">
                <a:solidFill>
                  <a:srgbClr val="000000"/>
                </a:solidFill>
              </a:rPr>
              <a:t>的系统”</a:t>
            </a:r>
            <a:endParaRPr lang="en-US" altLang="zh-CN" sz="1100" i="1" dirty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7DD1BA-E5DC-E24C-8792-C8028FB2B4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3947" y="1641356"/>
            <a:ext cx="1678382" cy="1196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29DD92-1878-E545-8122-C654FA98AA99}"/>
              </a:ext>
            </a:extLst>
          </p:cNvPr>
          <p:cNvSpPr/>
          <p:nvPr/>
        </p:nvSpPr>
        <p:spPr>
          <a:xfrm>
            <a:off x="6103946" y="2844859"/>
            <a:ext cx="17332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i="1" dirty="0">
                <a:solidFill>
                  <a:srgbClr val="000000"/>
                </a:solidFill>
              </a:rPr>
              <a:t>“我们有</a:t>
            </a:r>
            <a:r>
              <a:rPr lang="en-US" altLang="zh-CN" sz="1100" i="1" dirty="0">
                <a:solidFill>
                  <a:srgbClr val="000000"/>
                </a:solidFill>
              </a:rPr>
              <a:t>Windows</a:t>
            </a:r>
            <a:r>
              <a:rPr lang="zh-CN" altLang="en-US" sz="1100" i="1" dirty="0">
                <a:solidFill>
                  <a:srgbClr val="000000"/>
                </a:solidFill>
              </a:rPr>
              <a:t>、</a:t>
            </a:r>
            <a:r>
              <a:rPr lang="en-US" altLang="zh-CN" sz="1100" i="1" dirty="0">
                <a:solidFill>
                  <a:srgbClr val="000000"/>
                </a:solidFill>
              </a:rPr>
              <a:t>Office</a:t>
            </a:r>
            <a:r>
              <a:rPr lang="zh-CN" altLang="en-US" sz="1100" i="1" dirty="0">
                <a:solidFill>
                  <a:srgbClr val="000000"/>
                </a:solidFill>
              </a:rPr>
              <a:t>，</a:t>
            </a:r>
            <a:r>
              <a:rPr lang="en-US" altLang="zh-CN" sz="1100" i="1" dirty="0">
                <a:solidFill>
                  <a:srgbClr val="000000"/>
                </a:solidFill>
              </a:rPr>
              <a:t>Linux</a:t>
            </a:r>
            <a:r>
              <a:rPr lang="zh-CN" altLang="en-US" sz="1100" i="1" dirty="0">
                <a:solidFill>
                  <a:srgbClr val="000000"/>
                </a:solidFill>
              </a:rPr>
              <a:t>在</a:t>
            </a:r>
            <a:r>
              <a:rPr lang="en-US" altLang="zh-CN" sz="1100" i="1" dirty="0">
                <a:solidFill>
                  <a:srgbClr val="000000"/>
                </a:solidFill>
              </a:rPr>
              <a:t>DOS</a:t>
            </a:r>
            <a:r>
              <a:rPr lang="zh-CN" altLang="en-US" sz="1100" i="1" dirty="0">
                <a:solidFill>
                  <a:srgbClr val="000000"/>
                </a:solidFill>
              </a:rPr>
              <a:t>时代”</a:t>
            </a:r>
            <a:endParaRPr lang="en-US" altLang="zh-CN" sz="1100" i="1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68AB0A-8A96-BE47-8CB4-A4BE5E684238}"/>
              </a:ext>
            </a:extLst>
          </p:cNvPr>
          <p:cNvSpPr txBox="1"/>
          <p:nvPr/>
        </p:nvSpPr>
        <p:spPr>
          <a:xfrm>
            <a:off x="4778327" y="3258462"/>
            <a:ext cx="989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Linus Torvalds</a:t>
            </a:r>
          </a:p>
          <a:p>
            <a:r>
              <a:rPr lang="en-US" sz="1100" i="1" dirty="0"/>
              <a:t>1991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EFDED-F3B4-044F-AC4A-2BCFC13C0C8D}"/>
              </a:ext>
            </a:extLst>
          </p:cNvPr>
          <p:cNvSpPr txBox="1"/>
          <p:nvPr/>
        </p:nvSpPr>
        <p:spPr>
          <a:xfrm>
            <a:off x="7069054" y="3258462"/>
            <a:ext cx="720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Bill Gates</a:t>
            </a:r>
            <a:endParaRPr lang="en-US" sz="1100" i="1" dirty="0"/>
          </a:p>
          <a:p>
            <a:r>
              <a:rPr lang="en-US" sz="1100" i="1" dirty="0"/>
              <a:t>1995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92402F-FF6F-9B45-825C-4761EC01C4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0767" y="1948410"/>
            <a:ext cx="979525" cy="707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701F9B-6547-FE44-A623-F6CBF1B3234A}"/>
              </a:ext>
            </a:extLst>
          </p:cNvPr>
          <p:cNvSpPr txBox="1"/>
          <p:nvPr/>
        </p:nvSpPr>
        <p:spPr>
          <a:xfrm>
            <a:off x="8544849" y="320633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2005</a:t>
            </a:r>
            <a:endParaRPr lang="en-US" sz="1600" i="1" dirty="0"/>
          </a:p>
        </p:txBody>
      </p:sp>
      <p:sp>
        <p:nvSpPr>
          <p:cNvPr id="24" name="矩形 1">
            <a:extLst>
              <a:ext uri="{FF2B5EF4-FFF2-40B4-BE49-F238E27FC236}">
                <a16:creationId xmlns:a16="http://schemas.microsoft.com/office/drawing/2014/main" id="{862FE644-D576-174B-A97F-33B67A87D171}"/>
              </a:ext>
            </a:extLst>
          </p:cNvPr>
          <p:cNvSpPr/>
          <p:nvPr/>
        </p:nvSpPr>
        <p:spPr>
          <a:xfrm>
            <a:off x="7908234" y="2844859"/>
            <a:ext cx="11681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i="1" dirty="0">
                <a:solidFill>
                  <a:srgbClr val="000000"/>
                </a:solidFill>
              </a:rPr>
              <a:t>.NET</a:t>
            </a:r>
            <a:r>
              <a:rPr lang="zh-CN" altLang="en-US" sz="1100" i="1" dirty="0">
                <a:solidFill>
                  <a:srgbClr val="000000"/>
                </a:solidFill>
              </a:rPr>
              <a:t>预装在</a:t>
            </a:r>
            <a:r>
              <a:rPr lang="en-US" altLang="zh-CN" sz="1100" i="1" dirty="0">
                <a:solidFill>
                  <a:srgbClr val="000000"/>
                </a:solidFill>
              </a:rPr>
              <a:t>Vista</a:t>
            </a:r>
            <a:endParaRPr lang="zh-CN" altLang="en-US" sz="1100" i="1" dirty="0">
              <a:solidFill>
                <a:srgbClr val="000000"/>
              </a:solidFill>
            </a:endParaRP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33C9398F-888D-DB47-B08F-55B716A4C2A2}"/>
              </a:ext>
            </a:extLst>
          </p:cNvPr>
          <p:cNvSpPr txBox="1">
            <a:spLocks/>
          </p:cNvSpPr>
          <p:nvPr/>
        </p:nvSpPr>
        <p:spPr>
          <a:xfrm>
            <a:off x="6190247" y="3917967"/>
            <a:ext cx="2273969" cy="2067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400" dirty="0">
                <a:latin typeface="+mj-lt"/>
              </a:rPr>
              <a:t>1995-2005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latin typeface="+mj-lt"/>
              </a:rPr>
              <a:t>程序设计再次遇到生产力瓶颈，</a:t>
            </a:r>
            <a:r>
              <a:rPr lang="en-US" altLang="zh-CN" sz="1400" dirty="0">
                <a:latin typeface="+mj-lt"/>
              </a:rPr>
              <a:t>COM</a:t>
            </a:r>
            <a:r>
              <a:rPr lang="zh-CN" altLang="en-US" sz="1400" dirty="0">
                <a:latin typeface="+mj-lt"/>
              </a:rPr>
              <a:t>技术已无力应对，微软期望通过</a:t>
            </a:r>
            <a:r>
              <a:rPr lang="en-US" altLang="zh-CN" sz="1400" dirty="0">
                <a:latin typeface="+mj-lt"/>
              </a:rPr>
              <a:t>.NET</a:t>
            </a:r>
            <a:r>
              <a:rPr lang="zh-CN" altLang="en-US" sz="1400" dirty="0">
                <a:latin typeface="+mj-lt"/>
              </a:rPr>
              <a:t>计划重塑</a:t>
            </a:r>
            <a:r>
              <a:rPr lang="en-US" altLang="zh-CN" sz="1400" dirty="0">
                <a:latin typeface="+mj-lt"/>
              </a:rPr>
              <a:t>Windows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latin typeface="+mj-lt"/>
              </a:rPr>
              <a:t>虚拟化和</a:t>
            </a:r>
            <a:r>
              <a:rPr lang="en-US" altLang="zh-CN" sz="1400" dirty="0">
                <a:latin typeface="+mj-lt"/>
              </a:rPr>
              <a:t>HTTP</a:t>
            </a:r>
            <a:r>
              <a:rPr lang="zh-CN" altLang="en-US" sz="1400" dirty="0">
                <a:latin typeface="+mj-lt"/>
              </a:rPr>
              <a:t>等新式工具打破程序运行的疆界 </a:t>
            </a:r>
            <a:endParaRPr lang="en-US" altLang="zh-CN" sz="1400" dirty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latin typeface="+mj-lt"/>
              </a:rPr>
              <a:t>Web</a:t>
            </a:r>
            <a:r>
              <a:rPr lang="zh-CN" altLang="en-US" sz="1400" dirty="0">
                <a:latin typeface="+mj-lt"/>
              </a:rPr>
              <a:t>浏览器有希望成为新的</a:t>
            </a:r>
            <a:r>
              <a:rPr lang="en-US" altLang="zh-CN" sz="1400" dirty="0">
                <a:latin typeface="+mj-lt"/>
              </a:rPr>
              <a:t>OS</a:t>
            </a:r>
            <a:r>
              <a:rPr lang="zh-CN" altLang="en-US" sz="1400" dirty="0">
                <a:latin typeface="+mj-lt"/>
              </a:rPr>
              <a:t> </a:t>
            </a:r>
            <a:endParaRPr lang="en-US" altLang="zh-CN" sz="1400" dirty="0">
              <a:latin typeface="+mj-lt"/>
            </a:endParaRP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493333C-775A-794B-9972-DB8EE9CAED9F}"/>
              </a:ext>
            </a:extLst>
          </p:cNvPr>
          <p:cNvSpPr txBox="1">
            <a:spLocks/>
          </p:cNvSpPr>
          <p:nvPr/>
        </p:nvSpPr>
        <p:spPr>
          <a:xfrm>
            <a:off x="8607944" y="3917967"/>
            <a:ext cx="2577631" cy="2368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Wingdings 2" pitchFamily="18" charset="2"/>
              <a:buNone/>
            </a:pPr>
            <a:r>
              <a:rPr lang="en-US" altLang="zh-CN" sz="1400" dirty="0">
                <a:latin typeface="+mj-lt"/>
              </a:rPr>
              <a:t>2006-2017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latin typeface="+mj-lt"/>
              </a:rPr>
              <a:t>程序中间语言</a:t>
            </a:r>
            <a:r>
              <a:rPr lang="en-US" altLang="zh-CN" sz="1400" dirty="0">
                <a:latin typeface="+mj-lt"/>
              </a:rPr>
              <a:t>(IR)</a:t>
            </a:r>
            <a:r>
              <a:rPr lang="zh-CN" altLang="en-US" sz="1400" dirty="0">
                <a:latin typeface="+mj-lt"/>
              </a:rPr>
              <a:t>抽象深入人心</a:t>
            </a:r>
            <a:endParaRPr lang="en-US" altLang="zh-CN" sz="1400" dirty="0">
              <a:latin typeface="+mj-lt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j-lt"/>
              </a:rPr>
              <a:t>LLVM</a:t>
            </a:r>
            <a:r>
              <a:rPr lang="zh-CN" altLang="en-US" sz="1200" dirty="0">
                <a:latin typeface="+mj-lt"/>
              </a:rPr>
              <a:t>，</a:t>
            </a:r>
            <a:r>
              <a:rPr lang="en-US" altLang="zh-CN" sz="1200" dirty="0">
                <a:latin typeface="+mj-lt"/>
              </a:rPr>
              <a:t>iOS App </a:t>
            </a:r>
            <a:r>
              <a:rPr lang="en-US" altLang="zh-CN" sz="1200" dirty="0" err="1">
                <a:latin typeface="+mj-lt"/>
              </a:rPr>
              <a:t>bitcode</a:t>
            </a:r>
            <a:endParaRPr lang="en-US" altLang="zh-CN" sz="1200" dirty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latin typeface="+mj-lt"/>
              </a:rPr>
              <a:t>即时编译器</a:t>
            </a:r>
            <a:r>
              <a:rPr lang="en-US" altLang="zh-CN" sz="1400" dirty="0">
                <a:latin typeface="+mj-lt"/>
              </a:rPr>
              <a:t>(JIT </a:t>
            </a:r>
            <a:r>
              <a:rPr lang="en-US" sz="1400" dirty="0">
                <a:latin typeface="+mj-lt"/>
              </a:rPr>
              <a:t>compiler</a:t>
            </a:r>
            <a:r>
              <a:rPr lang="en-US" altLang="zh-CN" sz="1400" dirty="0">
                <a:latin typeface="+mj-lt"/>
              </a:rPr>
              <a:t>)</a:t>
            </a:r>
            <a:r>
              <a:rPr lang="zh-CN" altLang="en-US" sz="1400" dirty="0">
                <a:latin typeface="+mj-lt"/>
              </a:rPr>
              <a:t>技术在</a:t>
            </a:r>
            <a:r>
              <a:rPr lang="en-US" altLang="zh-CN" sz="1400" dirty="0">
                <a:latin typeface="+mj-lt"/>
              </a:rPr>
              <a:t>Runtime</a:t>
            </a:r>
            <a:r>
              <a:rPr lang="zh-CN" altLang="en-US" sz="1400" dirty="0">
                <a:latin typeface="+mj-lt"/>
              </a:rPr>
              <a:t>大量使用</a:t>
            </a:r>
            <a:endParaRPr lang="en-US" altLang="zh-CN" sz="1400" dirty="0">
              <a:latin typeface="+mj-lt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+mj-lt"/>
              </a:rPr>
              <a:t>Android ART</a:t>
            </a:r>
            <a:r>
              <a:rPr lang="zh-CN" altLang="en-US" sz="1200" dirty="0">
                <a:latin typeface="+mj-lt"/>
              </a:rPr>
              <a:t>，</a:t>
            </a:r>
            <a:r>
              <a:rPr lang="en-US" altLang="zh-CN" sz="1200" dirty="0">
                <a:latin typeface="+mj-lt"/>
              </a:rPr>
              <a:t>V8</a:t>
            </a:r>
            <a:r>
              <a:rPr lang="zh-CN" altLang="en-US" sz="1200" dirty="0">
                <a:latin typeface="+mj-lt"/>
              </a:rPr>
              <a:t> </a:t>
            </a:r>
            <a:r>
              <a:rPr lang="en-US" altLang="zh-CN" sz="1200" dirty="0">
                <a:latin typeface="+mj-lt"/>
              </a:rPr>
              <a:t>JS</a:t>
            </a:r>
            <a:r>
              <a:rPr lang="zh-CN" altLang="en-US" sz="1200" dirty="0">
                <a:latin typeface="+mj-lt"/>
              </a:rPr>
              <a:t> </a:t>
            </a:r>
            <a:r>
              <a:rPr lang="en-US" altLang="zh-CN" sz="1200" dirty="0">
                <a:latin typeface="+mj-lt"/>
              </a:rPr>
              <a:t>Engine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latin typeface="+mj-lt"/>
              </a:rPr>
              <a:t>生态碎片化，寻找万物互联的解决之道</a:t>
            </a:r>
            <a:endParaRPr lang="en-US" altLang="zh-CN" sz="1400" dirty="0">
              <a:latin typeface="+mj-lt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8C389-E99C-D94D-84D6-4E2156B92D88}"/>
              </a:ext>
            </a:extLst>
          </p:cNvPr>
          <p:cNvSpPr/>
          <p:nvPr/>
        </p:nvSpPr>
        <p:spPr>
          <a:xfrm>
            <a:off x="807741" y="3520705"/>
            <a:ext cx="10174602" cy="605801"/>
          </a:xfrm>
          <a:prstGeom prst="rightArrow">
            <a:avLst/>
          </a:prstGeom>
          <a:gradFill>
            <a:gsLst>
              <a:gs pos="10000">
                <a:schemeClr val="accent1">
                  <a:satMod val="103000"/>
                  <a:lumMod val="102000"/>
                  <a:tint val="94000"/>
                </a:schemeClr>
              </a:gs>
              <a:gs pos="41000">
                <a:schemeClr val="accent1">
                  <a:satMod val="110000"/>
                  <a:lumMod val="100000"/>
                  <a:shade val="100000"/>
                </a:schemeClr>
              </a:gs>
              <a:gs pos="63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9092076" y="1978491"/>
            <a:ext cx="882984" cy="589369"/>
            <a:chOff x="9092076" y="1978491"/>
            <a:chExt cx="882984" cy="58936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2076" y="1978491"/>
              <a:ext cx="563043" cy="563043"/>
            </a:xfrm>
            <a:prstGeom prst="rect">
              <a:avLst/>
            </a:prstGeom>
          </p:spPr>
        </p:pic>
        <p:pic>
          <p:nvPicPr>
            <p:cNvPr id="1030" name="Picture 6" descr="Android Developer Day -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292" y="2029572"/>
              <a:ext cx="458768" cy="53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矩形 1">
            <a:extLst>
              <a:ext uri="{FF2B5EF4-FFF2-40B4-BE49-F238E27FC236}">
                <a16:creationId xmlns:a16="http://schemas.microsoft.com/office/drawing/2014/main" id="{862FE644-D576-174B-A97F-33B67A87D171}"/>
              </a:ext>
            </a:extLst>
          </p:cNvPr>
          <p:cNvSpPr/>
          <p:nvPr/>
        </p:nvSpPr>
        <p:spPr>
          <a:xfrm>
            <a:off x="9041601" y="2844859"/>
            <a:ext cx="10589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/>
              <a:t>iOS &amp; Android</a:t>
            </a:r>
            <a:endParaRPr lang="zh-CN" altLang="en-US" sz="1200" i="1" dirty="0"/>
          </a:p>
        </p:txBody>
      </p:sp>
      <p:sp>
        <p:nvSpPr>
          <p:cNvPr id="30" name="矩形 1">
            <a:extLst>
              <a:ext uri="{FF2B5EF4-FFF2-40B4-BE49-F238E27FC236}">
                <a16:creationId xmlns:a16="http://schemas.microsoft.com/office/drawing/2014/main" id="{862FE644-D576-174B-A97F-33B67A87D171}"/>
              </a:ext>
            </a:extLst>
          </p:cNvPr>
          <p:cNvSpPr/>
          <p:nvPr/>
        </p:nvSpPr>
        <p:spPr>
          <a:xfrm>
            <a:off x="9985904" y="2844859"/>
            <a:ext cx="1101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/>
              <a:t>Browser War II</a:t>
            </a:r>
            <a:endParaRPr lang="zh-CN" altLang="en-US" sz="1200" i="1" dirty="0"/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6B701F9B-6547-FE44-A623-F6CBF1B3234A}"/>
              </a:ext>
            </a:extLst>
          </p:cNvPr>
          <p:cNvSpPr txBox="1"/>
          <p:nvPr/>
        </p:nvSpPr>
        <p:spPr>
          <a:xfrm>
            <a:off x="9583638" y="320633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2006</a:t>
            </a:r>
            <a:endParaRPr lang="en-US" sz="1600" i="1" dirty="0"/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6B701F9B-6547-FE44-A623-F6CBF1B3234A}"/>
              </a:ext>
            </a:extLst>
          </p:cNvPr>
          <p:cNvSpPr txBox="1"/>
          <p:nvPr/>
        </p:nvSpPr>
        <p:spPr>
          <a:xfrm>
            <a:off x="10263578" y="3206334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2004-2017</a:t>
            </a:r>
            <a:endParaRPr lang="en-US" sz="1600" i="1" dirty="0"/>
          </a:p>
        </p:txBody>
      </p:sp>
      <p:sp>
        <p:nvSpPr>
          <p:cNvPr id="33" name="TextBox 80">
            <a:extLst>
              <a:ext uri="{FF2B5EF4-FFF2-40B4-BE49-F238E27FC236}">
                <a16:creationId xmlns:a16="http://schemas.microsoft.com/office/drawing/2014/main" id="{BA485677-1B84-8F4E-A0AD-31758EAEEDEF}"/>
              </a:ext>
            </a:extLst>
          </p:cNvPr>
          <p:cNvSpPr txBox="1"/>
          <p:nvPr/>
        </p:nvSpPr>
        <p:spPr>
          <a:xfrm>
            <a:off x="797737" y="3595053"/>
            <a:ext cx="140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面向</a:t>
            </a:r>
            <a:r>
              <a:rPr lang="en-US" altLang="zh-CN" dirty="0">
                <a:solidFill>
                  <a:schemeClr val="accent3"/>
                </a:solidFill>
              </a:rPr>
              <a:t>ISA</a:t>
            </a:r>
            <a:r>
              <a:rPr lang="zh-CN" altLang="en-US" dirty="0">
                <a:solidFill>
                  <a:schemeClr val="accent3"/>
                </a:solidFill>
              </a:rPr>
              <a:t>编程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TextBox 85">
            <a:extLst>
              <a:ext uri="{FF2B5EF4-FFF2-40B4-BE49-F238E27FC236}">
                <a16:creationId xmlns:a16="http://schemas.microsoft.com/office/drawing/2014/main" id="{9D5A9B78-24E1-EC43-A992-0A16201EB506}"/>
              </a:ext>
            </a:extLst>
          </p:cNvPr>
          <p:cNvSpPr txBox="1"/>
          <p:nvPr/>
        </p:nvSpPr>
        <p:spPr>
          <a:xfrm>
            <a:off x="2940294" y="359505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面向</a:t>
            </a:r>
            <a:r>
              <a:rPr lang="en-US" altLang="zh-CN" dirty="0">
                <a:solidFill>
                  <a:schemeClr val="accent3"/>
                </a:solidFill>
              </a:rPr>
              <a:t>LIBC</a:t>
            </a:r>
            <a:r>
              <a:rPr lang="zh-CN" altLang="en-US" dirty="0">
                <a:solidFill>
                  <a:schemeClr val="accent3"/>
                </a:solidFill>
              </a:rPr>
              <a:t>编程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TextBox 92">
            <a:extLst>
              <a:ext uri="{FF2B5EF4-FFF2-40B4-BE49-F238E27FC236}">
                <a16:creationId xmlns:a16="http://schemas.microsoft.com/office/drawing/2014/main" id="{3910C9E2-4971-C14A-8C75-8720730E51F7}"/>
              </a:ext>
            </a:extLst>
          </p:cNvPr>
          <p:cNvSpPr txBox="1"/>
          <p:nvPr/>
        </p:nvSpPr>
        <p:spPr>
          <a:xfrm>
            <a:off x="6094756" y="3618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面向构件编程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6" name="TextBox 101">
            <a:extLst>
              <a:ext uri="{FF2B5EF4-FFF2-40B4-BE49-F238E27FC236}">
                <a16:creationId xmlns:a16="http://schemas.microsoft.com/office/drawing/2014/main" id="{1B904BF2-65CD-064C-A599-182D12AC2939}"/>
              </a:ext>
            </a:extLst>
          </p:cNvPr>
          <p:cNvSpPr txBox="1"/>
          <p:nvPr/>
        </p:nvSpPr>
        <p:spPr>
          <a:xfrm>
            <a:off x="9076370" y="36189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语言自由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1062237" y="3328220"/>
            <a:ext cx="1005403" cy="902997"/>
            <a:chOff x="11114882" y="3271962"/>
            <a:chExt cx="1005403" cy="902997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44" name="任意多边形 43"/>
            <p:cNvSpPr/>
            <p:nvPr/>
          </p:nvSpPr>
          <p:spPr>
            <a:xfrm>
              <a:off x="11191230" y="3271962"/>
              <a:ext cx="861241" cy="902997"/>
            </a:xfrm>
            <a:custGeom>
              <a:avLst/>
              <a:gdLst>
                <a:gd name="connsiteX0" fmla="*/ 161483 w 861241"/>
                <a:gd name="connsiteY0" fmla="*/ 630 h 902997"/>
                <a:gd name="connsiteX1" fmla="*/ 861241 w 861241"/>
                <a:gd name="connsiteY1" fmla="*/ 60077 h 902997"/>
                <a:gd name="connsiteX2" fmla="*/ 861241 w 861241"/>
                <a:gd name="connsiteY2" fmla="*/ 434683 h 902997"/>
                <a:gd name="connsiteX3" fmla="*/ 107655 w 861241"/>
                <a:gd name="connsiteY3" fmla="*/ 383468 h 902997"/>
                <a:gd name="connsiteX4" fmla="*/ 64540 w 861241"/>
                <a:gd name="connsiteY4" fmla="*/ 398852 h 902997"/>
                <a:gd name="connsiteX5" fmla="*/ 64540 w 861241"/>
                <a:gd name="connsiteY5" fmla="*/ 902997 h 902997"/>
                <a:gd name="connsiteX6" fmla="*/ 0 w 861241"/>
                <a:gd name="connsiteY6" fmla="*/ 902997 h 902997"/>
                <a:gd name="connsiteX7" fmla="*/ 0 w 861241"/>
                <a:gd name="connsiteY7" fmla="*/ 434683 h 902997"/>
                <a:gd name="connsiteX8" fmla="*/ 0 w 861241"/>
                <a:gd name="connsiteY8" fmla="*/ 70793 h 902997"/>
                <a:gd name="connsiteX9" fmla="*/ 0 w 861241"/>
                <a:gd name="connsiteY9" fmla="*/ 60077 h 902997"/>
                <a:gd name="connsiteX10" fmla="*/ 161483 w 861241"/>
                <a:gd name="connsiteY10" fmla="*/ 630 h 90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1241" h="902997">
                  <a:moveTo>
                    <a:pt x="161483" y="630"/>
                  </a:moveTo>
                  <a:cubicBezTo>
                    <a:pt x="394736" y="-13901"/>
                    <a:pt x="627988" y="229171"/>
                    <a:pt x="861241" y="60077"/>
                  </a:cubicBezTo>
                  <a:lnTo>
                    <a:pt x="861241" y="434683"/>
                  </a:lnTo>
                  <a:cubicBezTo>
                    <a:pt x="610046" y="616784"/>
                    <a:pt x="358851" y="320870"/>
                    <a:pt x="107655" y="383468"/>
                  </a:cubicBezTo>
                  <a:lnTo>
                    <a:pt x="64540" y="398852"/>
                  </a:lnTo>
                  <a:lnTo>
                    <a:pt x="64540" y="902997"/>
                  </a:lnTo>
                  <a:lnTo>
                    <a:pt x="0" y="902997"/>
                  </a:lnTo>
                  <a:lnTo>
                    <a:pt x="0" y="434683"/>
                  </a:lnTo>
                  <a:lnTo>
                    <a:pt x="0" y="70793"/>
                  </a:lnTo>
                  <a:lnTo>
                    <a:pt x="0" y="60077"/>
                  </a:lnTo>
                  <a:cubicBezTo>
                    <a:pt x="53827" y="21055"/>
                    <a:pt x="107655" y="3984"/>
                    <a:pt x="161483" y="6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114882" y="337756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/>
                  </a:solidFill>
                </a:rPr>
                <a:t>平台自由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15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2570-E2E2-D747-8422-822BD438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新时代的机遇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2400" dirty="0"/>
              <a:t>硬件体系结构和软件的黄金时代。</a:t>
            </a:r>
            <a:endParaRPr lang="en-US" altLang="zh-CN" sz="2400" dirty="0"/>
          </a:p>
          <a:p>
            <a:pPr algn="just"/>
            <a:r>
              <a:rPr lang="zh-CN" altLang="en-US" sz="2400" dirty="0"/>
              <a:t>硬件：体系结构的创新、指令集的开放创新，以及硬件设计方式的创新。</a:t>
            </a:r>
            <a:endParaRPr lang="en-US" altLang="zh-CN" sz="2400" dirty="0"/>
          </a:p>
          <a:p>
            <a:pPr algn="just"/>
            <a:r>
              <a:rPr lang="zh-CN" altLang="en-US" sz="2400" dirty="0"/>
              <a:t>软件：中间语言（</a:t>
            </a:r>
            <a:r>
              <a:rPr lang="en-US" altLang="zh-CN" sz="2400" dirty="0"/>
              <a:t>IR</a:t>
            </a:r>
            <a:r>
              <a:rPr lang="zh-CN" altLang="en-US" sz="2400" dirty="0"/>
              <a:t>）同时在编译器、运行时和浏览器中应用。</a:t>
            </a:r>
            <a:endParaRPr lang="en-US" altLang="zh-CN" sz="2400" baseline="30000" dirty="0"/>
          </a:p>
          <a:p>
            <a:pPr algn="just"/>
            <a:r>
              <a:rPr lang="zh-CN" altLang="en-US" sz="2400" dirty="0"/>
              <a:t>一场硬件软件协同的发展</a:t>
            </a:r>
            <a:endParaRPr lang="en-US" altLang="zh-CN" sz="2400" dirty="0"/>
          </a:p>
          <a:p>
            <a:pPr lvl="1" algn="just"/>
            <a:r>
              <a:rPr lang="zh-CN" altLang="en-US" sz="2000" dirty="0"/>
              <a:t>硬件体系结构以</a:t>
            </a:r>
            <a:r>
              <a:rPr lang="en-US" altLang="zh-CN" sz="2000" dirty="0"/>
              <a:t>RISC-V</a:t>
            </a:r>
            <a:r>
              <a:rPr lang="zh-CN" altLang="en-US" sz="2000" dirty="0"/>
              <a:t>为代表</a:t>
            </a:r>
            <a:endParaRPr lang="en-US" altLang="zh-CN" sz="2000" dirty="0"/>
          </a:p>
          <a:p>
            <a:pPr lvl="1" algn="just"/>
            <a:r>
              <a:rPr lang="zh-CN" altLang="en-US" sz="2000" dirty="0"/>
              <a:t>软件</a:t>
            </a:r>
            <a:r>
              <a:rPr lang="en-US" altLang="zh-CN" sz="2000" dirty="0"/>
              <a:t>IR</a:t>
            </a:r>
            <a:r>
              <a:rPr lang="zh-CN" altLang="en-US" sz="2000" dirty="0"/>
              <a:t>以</a:t>
            </a:r>
            <a:r>
              <a:rPr lang="en-US" altLang="zh-CN" sz="2000" dirty="0"/>
              <a:t>Web Assembly</a:t>
            </a:r>
            <a:r>
              <a:rPr lang="zh-CN" altLang="en-US" sz="2000" dirty="0"/>
              <a:t>为代表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8219" y="1516982"/>
            <a:ext cx="2534151" cy="1689434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50FFEAB7-CBD2-7441-BCFD-11782967043F}"/>
              </a:ext>
            </a:extLst>
          </p:cNvPr>
          <p:cNvSpPr/>
          <p:nvPr/>
        </p:nvSpPr>
        <p:spPr>
          <a:xfrm>
            <a:off x="6237023" y="3260054"/>
            <a:ext cx="33521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0000"/>
                </a:solidFill>
                <a:latin typeface="museo-sans"/>
              </a:rPr>
              <a:t>A New Comp. Architecture Golden Age.</a:t>
            </a:r>
            <a:endParaRPr lang="en-US" sz="1400" i="1" dirty="0"/>
          </a:p>
        </p:txBody>
      </p:sp>
      <p:sp>
        <p:nvSpPr>
          <p:cNvPr id="7" name="矩形 6"/>
          <p:cNvSpPr/>
          <p:nvPr/>
        </p:nvSpPr>
        <p:spPr>
          <a:xfrm>
            <a:off x="9875942" y="3287494"/>
            <a:ext cx="1661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David Patterson</a:t>
            </a:r>
            <a:endParaRPr lang="zh-CN" altLang="en-US" i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8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9650" y="1390438"/>
            <a:ext cx="3131558" cy="18159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617" y="4087705"/>
            <a:ext cx="2836141" cy="15676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9927" y="4181073"/>
            <a:ext cx="1507998" cy="1507998"/>
          </a:xfrm>
          <a:prstGeom prst="rect">
            <a:avLst/>
          </a:prstGeom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50FFEAB7-CBD2-7441-BCFD-11782967043F}"/>
              </a:ext>
            </a:extLst>
          </p:cNvPr>
          <p:cNvSpPr/>
          <p:nvPr/>
        </p:nvSpPr>
        <p:spPr>
          <a:xfrm>
            <a:off x="6237022" y="5689071"/>
            <a:ext cx="4792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0000"/>
                </a:solidFill>
                <a:latin typeface="museo-sans"/>
              </a:rPr>
              <a:t>The Golden Age of Compilers</a:t>
            </a:r>
          </a:p>
          <a:p>
            <a:r>
              <a:rPr lang="en-US" altLang="zh-CN" sz="1400" i="1" dirty="0">
                <a:solidFill>
                  <a:srgbClr val="000000"/>
                </a:solidFill>
                <a:latin typeface="museo-sans"/>
              </a:rPr>
              <a:t>in an era of Hardware/Software co-design</a:t>
            </a:r>
            <a:endParaRPr lang="en-US" sz="1400" i="1" dirty="0">
              <a:solidFill>
                <a:srgbClr val="000000"/>
              </a:solidFill>
              <a:latin typeface="museo-san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32701" y="5810805"/>
            <a:ext cx="1379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Chris </a:t>
            </a:r>
            <a:r>
              <a:rPr lang="en-US" altLang="zh-CN" i="1" dirty="0" err="1"/>
              <a:t>Lattner</a:t>
            </a:r>
            <a:endParaRPr lang="zh-CN" alt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0E1E6-F683-FC48-B624-91834EBA116A}"/>
              </a:ext>
            </a:extLst>
          </p:cNvPr>
          <p:cNvSpPr txBox="1"/>
          <p:nvPr/>
        </p:nvSpPr>
        <p:spPr>
          <a:xfrm>
            <a:off x="845127" y="6180137"/>
            <a:ext cx="5149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i="1" dirty="0"/>
              <a:t>注： 指</a:t>
            </a:r>
            <a:r>
              <a:rPr lang="en-US" altLang="zh-CN" sz="1200" i="1" dirty="0"/>
              <a:t>LLVM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IR</a:t>
            </a:r>
            <a:r>
              <a:rPr lang="zh-CN" altLang="en-US" sz="1200" i="1" dirty="0"/>
              <a:t>、</a:t>
            </a:r>
            <a:r>
              <a:rPr lang="en-US" altLang="zh-CN" sz="1200" i="1" dirty="0"/>
              <a:t>Web Assembly</a:t>
            </a:r>
            <a:r>
              <a:rPr lang="zh-CN" altLang="en-US" sz="1200" i="1" dirty="0"/>
              <a:t>在编译器、</a:t>
            </a:r>
            <a:r>
              <a:rPr lang="en-US" altLang="zh-CN" sz="1200" i="1" dirty="0"/>
              <a:t>JS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Engine</a:t>
            </a:r>
            <a:r>
              <a:rPr lang="zh-CN" altLang="en-US" sz="1200" i="1" dirty="0"/>
              <a:t>、浏览器等中的应用。</a:t>
            </a:r>
            <a:endParaRPr lang="en-US" sz="12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153C4-0A76-944B-99E7-EA387116D38C}"/>
              </a:ext>
            </a:extLst>
          </p:cNvPr>
          <p:cNvSpPr/>
          <p:nvPr/>
        </p:nvSpPr>
        <p:spPr>
          <a:xfrm>
            <a:off x="4787341" y="36680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㊟</a:t>
            </a:r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6268912" y="3506053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r>
              <a:rPr lang="en-US" altLang="zh-CN" sz="900" dirty="0"/>
              <a:t>David Patterson, December 5, 2018</a:t>
            </a:r>
          </a:p>
          <a:p>
            <a:r>
              <a:rPr lang="en-US" altLang="zh-CN" sz="900" dirty="0"/>
              <a:t>                 Hennessy, Patterson, June 2018 / CACM Feb 2019</a:t>
            </a:r>
            <a:endParaRPr lang="zh-CN" altLang="en-US" sz="900" dirty="0"/>
          </a:p>
        </p:txBody>
      </p:sp>
      <p:sp>
        <p:nvSpPr>
          <p:cNvPr id="15" name="矩形 14"/>
          <p:cNvSpPr/>
          <p:nvPr/>
        </p:nvSpPr>
        <p:spPr>
          <a:xfrm>
            <a:off x="6237022" y="6180137"/>
            <a:ext cx="2593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r>
              <a:rPr lang="en-US" altLang="zh-CN" sz="900" dirty="0"/>
              <a:t>Chris </a:t>
            </a:r>
            <a:r>
              <a:rPr lang="en-US" altLang="zh-CN" sz="900" dirty="0" err="1"/>
              <a:t>Lattner</a:t>
            </a:r>
            <a:r>
              <a:rPr lang="en-US" altLang="zh-CN" sz="900" dirty="0"/>
              <a:t>, ASPLOS 2021, April 19, 2021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0647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005840"/>
          </a:xfrm>
        </p:spPr>
        <p:txBody>
          <a:bodyPr/>
          <a:lstStyle/>
          <a:p>
            <a:r>
              <a:rPr lang="en-US" altLang="zh-CN" dirty="0" err="1"/>
              <a:t>UniApp</a:t>
            </a:r>
            <a:r>
              <a:rPr lang="zh-CN" altLang="en-US" dirty="0"/>
              <a:t>的设计目标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>
                <a:latin typeface="+mj-lt"/>
              </a:rPr>
              <a:t>高性能</a:t>
            </a:r>
            <a:endParaRPr lang="en-US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lt"/>
              </a:rPr>
              <a:t>基于</a:t>
            </a:r>
            <a:r>
              <a:rPr lang="en-US" altLang="zh-CN" dirty="0" err="1">
                <a:latin typeface="+mj-lt"/>
              </a:rPr>
              <a:t>AoT</a:t>
            </a:r>
            <a:r>
              <a:rPr lang="zh-CN" altLang="en-US" dirty="0">
                <a:latin typeface="+mj-lt"/>
              </a:rPr>
              <a:t>技术的编译执行 </a:t>
            </a:r>
            <a:endParaRPr lang="en-US" altLang="zh-CN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低功耗</a:t>
            </a:r>
            <a:endParaRPr lang="en-US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lt"/>
              </a:rPr>
              <a:t>适合于</a:t>
            </a:r>
            <a:r>
              <a:rPr lang="en-US" altLang="zh-CN" dirty="0" err="1">
                <a:latin typeface="+mj-lt"/>
              </a:rPr>
              <a:t>IoT</a:t>
            </a:r>
            <a:r>
              <a:rPr lang="zh-CN" altLang="en-US" dirty="0">
                <a:latin typeface="+mj-lt"/>
              </a:rPr>
              <a:t>设备的低内存以及低功耗优化</a:t>
            </a:r>
            <a:endParaRPr lang="en-US" altLang="zh-CN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高安全</a:t>
            </a:r>
            <a:endParaRPr lang="en-US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lt"/>
              </a:rPr>
              <a:t>基于硬件隔离和内存安全的语言隔离</a:t>
            </a:r>
            <a:endParaRPr lang="en-US" altLang="zh-CN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兼容性</a:t>
            </a:r>
            <a:endParaRPr lang="en-US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lt"/>
              </a:rPr>
              <a:t>基于</a:t>
            </a:r>
            <a:r>
              <a:rPr lang="en-US" altLang="zh-CN" dirty="0">
                <a:latin typeface="+mj-lt"/>
              </a:rPr>
              <a:t>IR</a:t>
            </a:r>
            <a:r>
              <a:rPr lang="zh-CN" altLang="en-US" dirty="0">
                <a:latin typeface="+mj-lt"/>
              </a:rPr>
              <a:t>中间码表示的二进制兼容格式</a:t>
            </a:r>
            <a:endParaRPr lang="en-US" altLang="zh-CN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可流动</a:t>
            </a:r>
            <a:endParaRPr lang="en-US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lt"/>
              </a:rPr>
              <a:t>基于在线迁移的算力流动机制</a:t>
            </a:r>
            <a:endParaRPr lang="en-US" altLang="zh-CN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互操作</a:t>
            </a:r>
            <a:endParaRPr lang="en-US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lt"/>
              </a:rPr>
              <a:t>基于</a:t>
            </a:r>
            <a:r>
              <a:rPr lang="en-US" altLang="zh-CN" dirty="0" err="1">
                <a:latin typeface="+mj-lt"/>
              </a:rPr>
              <a:t>WebIDL</a:t>
            </a:r>
            <a:r>
              <a:rPr lang="zh-CN" altLang="en-US" dirty="0">
                <a:latin typeface="+mj-lt"/>
              </a:rPr>
              <a:t>的系统互操作接口，与主流语言和系统实现互操作</a:t>
            </a:r>
            <a:endParaRPr lang="en-US" altLang="zh-CN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可部署</a:t>
            </a:r>
            <a:endParaRPr lang="en-US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lt"/>
              </a:rPr>
              <a:t>支持</a:t>
            </a:r>
            <a:r>
              <a:rPr lang="en-US" altLang="zh-CN" dirty="0">
                <a:latin typeface="+mj-lt"/>
              </a:rPr>
              <a:t>App</a:t>
            </a:r>
            <a:r>
              <a:rPr lang="zh-CN" altLang="en-US" dirty="0">
                <a:latin typeface="+mj-lt"/>
              </a:rPr>
              <a:t>独立部署</a:t>
            </a:r>
            <a:endParaRPr lang="en-US" altLang="zh-CN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latin typeface="+mj-lt"/>
              </a:rPr>
              <a:t>支持</a:t>
            </a:r>
            <a:r>
              <a:rPr lang="en-US" altLang="zh-CN" dirty="0">
                <a:latin typeface="+mj-lt"/>
              </a:rPr>
              <a:t>Serverless</a:t>
            </a:r>
            <a:r>
              <a:rPr lang="zh-CN" altLang="en-US" dirty="0">
                <a:latin typeface="+mj-lt"/>
              </a:rPr>
              <a:t>模式的细粒度分布式部署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321212166"/>
              </p:ext>
            </p:extLst>
          </p:nvPr>
        </p:nvGraphicFramePr>
        <p:xfrm>
          <a:off x="6784465" y="1892745"/>
          <a:ext cx="4787016" cy="4022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6823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CCE9-F5E5-6541-BE6D-B751781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UniApp</a:t>
            </a:r>
            <a:r>
              <a:rPr lang="zh-CN" altLang="en-US" dirty="0"/>
              <a:t>的框架</a:t>
            </a:r>
            <a:endParaRPr 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/>
              <a:t>程序启动是多模块（</a:t>
            </a:r>
            <a:r>
              <a:rPr lang="en-US" altLang="zh-CN" sz="2000" dirty="0"/>
              <a:t>IR Module</a:t>
            </a:r>
            <a:r>
              <a:rPr lang="zh-CN" altLang="en-US" sz="2000" dirty="0"/>
              <a:t>、</a:t>
            </a:r>
            <a:r>
              <a:rPr lang="en-US" altLang="zh-CN" sz="2000" dirty="0"/>
              <a:t>Native</a:t>
            </a:r>
            <a:r>
              <a:rPr lang="zh-CN" altLang="en-US" sz="2000" dirty="0"/>
              <a:t> </a:t>
            </a:r>
            <a:r>
              <a:rPr lang="en-US" altLang="zh-CN" sz="2000" dirty="0"/>
              <a:t>Module</a:t>
            </a:r>
            <a:r>
              <a:rPr lang="zh-CN" altLang="en-US" sz="2000" dirty="0"/>
              <a:t>）的拼装过程。</a:t>
            </a:r>
            <a:endParaRPr lang="en-US" altLang="zh-CN" sz="2000" dirty="0"/>
          </a:p>
          <a:p>
            <a:pPr algn="just">
              <a:lnSpc>
                <a:spcPct val="110000"/>
              </a:lnSpc>
            </a:pPr>
            <a:r>
              <a:rPr lang="zh-CN" altLang="en-US" sz="2000" dirty="0"/>
              <a:t>模块的导出</a:t>
            </a:r>
            <a:r>
              <a:rPr lang="en-US" altLang="zh-CN" sz="2000" dirty="0"/>
              <a:t>API</a:t>
            </a:r>
            <a:r>
              <a:rPr lang="zh-CN" altLang="en-US" sz="2000" dirty="0"/>
              <a:t>使用接口定义语言（</a:t>
            </a:r>
            <a:r>
              <a:rPr lang="en-US" altLang="zh-CN" sz="2000" dirty="0"/>
              <a:t>Interface Definition Language, IDL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 algn="just">
              <a:lnSpc>
                <a:spcPct val="110000"/>
              </a:lnSpc>
            </a:pPr>
            <a:r>
              <a:rPr lang="zh-CN" altLang="en-US" sz="2000" dirty="0"/>
              <a:t>模块的</a:t>
            </a:r>
            <a:r>
              <a:rPr lang="en-US" altLang="zh-CN" sz="2000" dirty="0"/>
              <a:t>API</a:t>
            </a:r>
            <a:r>
              <a:rPr lang="zh-CN" altLang="en-US" sz="2000" dirty="0"/>
              <a:t>调用是它的</a:t>
            </a:r>
            <a:r>
              <a:rPr lang="en-US" altLang="zh-CN" sz="2000" dirty="0"/>
              <a:t>IDL</a:t>
            </a:r>
            <a:r>
              <a:rPr lang="zh-CN" altLang="en-US" sz="2000" dirty="0"/>
              <a:t>通信和状态修改过程。</a:t>
            </a:r>
            <a:endParaRPr lang="en-US" altLang="zh-CN" sz="2000" dirty="0"/>
          </a:p>
          <a:p>
            <a:pPr algn="just">
              <a:lnSpc>
                <a:spcPct val="110000"/>
              </a:lnSpc>
            </a:pPr>
            <a:r>
              <a:rPr lang="en-US" altLang="zh-CN" sz="2000" dirty="0"/>
              <a:t>IR</a:t>
            </a:r>
            <a:r>
              <a:rPr lang="zh-CN" altLang="en-US" sz="2000" dirty="0"/>
              <a:t>和</a:t>
            </a:r>
            <a:r>
              <a:rPr lang="en-US" altLang="zh-CN" sz="2000" dirty="0"/>
              <a:t>IDL</a:t>
            </a:r>
            <a:r>
              <a:rPr lang="zh-CN" altLang="en-US" sz="2000" dirty="0"/>
              <a:t>的使用是</a:t>
            </a:r>
            <a:r>
              <a:rPr lang="en-US" altLang="zh-CN" sz="2000" dirty="0" err="1"/>
              <a:t>UniApp</a:t>
            </a:r>
            <a:r>
              <a:rPr lang="zh-CN" altLang="en-US" sz="2000" dirty="0"/>
              <a:t>框架的特点。</a:t>
            </a:r>
            <a:endParaRPr lang="en-US" altLang="zh-CN" sz="2000" dirty="0"/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/>
              <a:t>IR</a:t>
            </a:r>
            <a:r>
              <a:rPr lang="zh-CN" altLang="en-US" sz="1800" dirty="0"/>
              <a:t>是模块代码的完整表示</a:t>
            </a:r>
            <a:endParaRPr lang="en-US" altLang="zh-CN" sz="1800" dirty="0"/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/>
              <a:t>IDL</a:t>
            </a:r>
            <a:r>
              <a:rPr lang="zh-CN" altLang="en-US" sz="1800" dirty="0"/>
              <a:t>是模块接口的完整表示</a:t>
            </a:r>
            <a:endParaRPr lang="en-US" altLang="zh-CN" sz="1800" dirty="0"/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/>
              <a:t>运行中的</a:t>
            </a:r>
            <a:r>
              <a:rPr lang="en-US" altLang="zh-CN" sz="1800" dirty="0"/>
              <a:t>IR</a:t>
            </a:r>
            <a:r>
              <a:rPr lang="zh-CN" altLang="en-US" sz="1800" dirty="0"/>
              <a:t>模块可以动态迁移</a:t>
            </a:r>
            <a:endParaRPr lang="en-US" altLang="zh-CN" sz="1800" dirty="0"/>
          </a:p>
        </p:txBody>
      </p:sp>
      <p:sp>
        <p:nvSpPr>
          <p:cNvPr id="97" name="文本框 96"/>
          <p:cNvSpPr txBox="1"/>
          <p:nvPr/>
        </p:nvSpPr>
        <p:spPr>
          <a:xfrm>
            <a:off x="8633142" y="5650065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UniApp</a:t>
            </a:r>
            <a:r>
              <a:rPr lang="zh-CN" altLang="en-US" sz="1400" dirty="0"/>
              <a:t>的框架</a:t>
            </a:r>
          </a:p>
        </p:txBody>
      </p:sp>
      <p:sp>
        <p:nvSpPr>
          <p:cNvPr id="6" name="矩形 21">
            <a:extLst>
              <a:ext uri="{FF2B5EF4-FFF2-40B4-BE49-F238E27FC236}">
                <a16:creationId xmlns:a16="http://schemas.microsoft.com/office/drawing/2014/main" id="{FEC18617-4F5B-4544-A3DC-E5989A8D89AE}"/>
              </a:ext>
            </a:extLst>
          </p:cNvPr>
          <p:cNvSpPr/>
          <p:nvPr/>
        </p:nvSpPr>
        <p:spPr>
          <a:xfrm>
            <a:off x="8002205" y="4821413"/>
            <a:ext cx="2303314" cy="4886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ea typeface="微软雅黑 Light" panose="020B0502040204020203" pitchFamily="34" charset="-122"/>
              </a:rPr>
              <a:t>Instruction Set Architecture (ISA)</a:t>
            </a:r>
            <a:endParaRPr lang="en-US" sz="12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02BA49-8FD4-3547-BB8E-69C805F547E2}"/>
              </a:ext>
            </a:extLst>
          </p:cNvPr>
          <p:cNvCxnSpPr/>
          <p:nvPr/>
        </p:nvCxnSpPr>
        <p:spPr>
          <a:xfrm>
            <a:off x="7804805" y="4748119"/>
            <a:ext cx="2698113" cy="14451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  <p:sp>
        <p:nvSpPr>
          <p:cNvPr id="61" name="矩形 23">
            <a:extLst>
              <a:ext uri="{FF2B5EF4-FFF2-40B4-BE49-F238E27FC236}">
                <a16:creationId xmlns:a16="http://schemas.microsoft.com/office/drawing/2014/main" id="{36582345-674E-0E4B-9430-9AC959D3B954}"/>
              </a:ext>
            </a:extLst>
          </p:cNvPr>
          <p:cNvSpPr/>
          <p:nvPr/>
        </p:nvSpPr>
        <p:spPr>
          <a:xfrm>
            <a:off x="8002205" y="4238035"/>
            <a:ext cx="2303314" cy="45623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kern="0" dirty="0">
                <a:solidFill>
                  <a:schemeClr val="bg1"/>
                </a:solidFill>
                <a:ea typeface="微软雅黑 Light" panose="020B0502040204020203" pitchFamily="34" charset="-122"/>
              </a:rPr>
              <a:t>Operating System (</a:t>
            </a:r>
            <a:r>
              <a:rPr lang="en-US" altLang="zh-CN" sz="1200" kern="0" dirty="0">
                <a:solidFill>
                  <a:schemeClr val="bg1"/>
                </a:solidFill>
                <a:ea typeface="微软雅黑 Light" panose="020B0502040204020203" pitchFamily="34" charset="-122"/>
              </a:rPr>
              <a:t>OS)</a:t>
            </a:r>
            <a:endParaRPr lang="en-US" sz="1200" kern="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1" name="矩形 23">
            <a:extLst>
              <a:ext uri="{FF2B5EF4-FFF2-40B4-BE49-F238E27FC236}">
                <a16:creationId xmlns:a16="http://schemas.microsoft.com/office/drawing/2014/main" id="{36582345-674E-0E4B-9430-9AC959D3B954}"/>
              </a:ext>
            </a:extLst>
          </p:cNvPr>
          <p:cNvSpPr/>
          <p:nvPr/>
        </p:nvSpPr>
        <p:spPr>
          <a:xfrm>
            <a:off x="8002206" y="3646317"/>
            <a:ext cx="2303314" cy="46568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anchor="ctr"/>
          <a:lstStyle/>
          <a:p>
            <a:pPr algn="ctr"/>
            <a:r>
              <a:rPr lang="en-US" sz="1050" kern="0" dirty="0">
                <a:solidFill>
                  <a:schemeClr val="accent3"/>
                </a:solidFill>
                <a:ea typeface="微软雅黑 Light" panose="020B0502040204020203" pitchFamily="34" charset="-122"/>
              </a:rPr>
              <a:t>Runtime</a:t>
            </a:r>
            <a:r>
              <a:rPr lang="en-US" sz="1050" kern="0" dirty="0">
                <a:solidFill>
                  <a:schemeClr val="bg1"/>
                </a:solidFill>
                <a:ea typeface="微软雅黑 Light" panose="020B0502040204020203" pitchFamily="34" charset="-122"/>
              </a:rPr>
              <a:t>  </a:t>
            </a:r>
          </a:p>
          <a:p>
            <a:pPr algn="ctr"/>
            <a:endParaRPr lang="en-US" sz="1050" kern="0" dirty="0">
              <a:solidFill>
                <a:schemeClr val="bg1"/>
              </a:solidFill>
              <a:ea typeface="微软雅黑 Light" panose="020B0502040204020203" pitchFamily="34" charset="-122"/>
            </a:endParaRPr>
          </a:p>
          <a:p>
            <a:pPr algn="ctr"/>
            <a:r>
              <a:rPr lang="en-US" sz="1050" kern="0" dirty="0">
                <a:solidFill>
                  <a:schemeClr val="bg1"/>
                </a:solidFill>
                <a:ea typeface="微软雅黑 Light" panose="020B0502040204020203" pitchFamily="34" charset="-122"/>
              </a:rPr>
              <a:t>  </a:t>
            </a:r>
          </a:p>
        </p:txBody>
      </p:sp>
      <p:cxnSp>
        <p:nvCxnSpPr>
          <p:cNvPr id="115" name="Straight Connector 11">
            <a:extLst>
              <a:ext uri="{FF2B5EF4-FFF2-40B4-BE49-F238E27FC236}">
                <a16:creationId xmlns:a16="http://schemas.microsoft.com/office/drawing/2014/main" id="{C302BA49-8FD4-3547-BB8E-69C805F547E2}"/>
              </a:ext>
            </a:extLst>
          </p:cNvPr>
          <p:cNvCxnSpPr/>
          <p:nvPr/>
        </p:nvCxnSpPr>
        <p:spPr>
          <a:xfrm>
            <a:off x="7804805" y="4164741"/>
            <a:ext cx="2698113" cy="14451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  <p:cxnSp>
        <p:nvCxnSpPr>
          <p:cNvPr id="116" name="Straight Connector 11">
            <a:extLst>
              <a:ext uri="{FF2B5EF4-FFF2-40B4-BE49-F238E27FC236}">
                <a16:creationId xmlns:a16="http://schemas.microsoft.com/office/drawing/2014/main" id="{C302BA49-8FD4-3547-BB8E-69C805F547E2}"/>
              </a:ext>
            </a:extLst>
          </p:cNvPr>
          <p:cNvCxnSpPr/>
          <p:nvPr/>
        </p:nvCxnSpPr>
        <p:spPr>
          <a:xfrm>
            <a:off x="7804805" y="3587473"/>
            <a:ext cx="2698113" cy="14451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587366" y="4164741"/>
            <a:ext cx="3114723" cy="144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587366" y="3587473"/>
            <a:ext cx="3114723" cy="1374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292479" y="4547887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ISA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82761" y="3959577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System Call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79334" y="3392762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Runtime API + IDL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587366" y="4742009"/>
            <a:ext cx="3114723" cy="611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8144054" y="3795121"/>
            <a:ext cx="2019611" cy="288000"/>
            <a:chOff x="8001315" y="4359441"/>
            <a:chExt cx="2019611" cy="288000"/>
          </a:xfrm>
        </p:grpSpPr>
        <p:sp>
          <p:nvSpPr>
            <p:cNvPr id="83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8001315" y="4359441"/>
              <a:ext cx="288000" cy="288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600" dirty="0">
                  <a:solidFill>
                    <a:schemeClr val="tx1"/>
                  </a:solidFill>
                  <a:ea typeface="微软雅黑 Light" panose="020B0502040204020203" pitchFamily="34" charset="-122"/>
                </a:rPr>
                <a:t>Library</a:t>
              </a:r>
              <a:endParaRPr lang="en-US" sz="600" dirty="0">
                <a:solidFill>
                  <a:schemeClr val="tx1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84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9732926" y="4359441"/>
              <a:ext cx="288000" cy="288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600" dirty="0">
                  <a:solidFill>
                    <a:schemeClr val="tx1"/>
                  </a:solidFill>
                  <a:ea typeface="微软雅黑 Light" panose="020B0502040204020203" pitchFamily="34" charset="-122"/>
                </a:rPr>
                <a:t>Library</a:t>
              </a:r>
              <a:endParaRPr lang="en-US" sz="600" dirty="0">
                <a:solidFill>
                  <a:schemeClr val="tx1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85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9300024" y="4359441"/>
              <a:ext cx="288000" cy="288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600" dirty="0">
                  <a:solidFill>
                    <a:schemeClr val="tx1"/>
                  </a:solidFill>
                  <a:ea typeface="微软雅黑 Light" panose="020B0502040204020203" pitchFamily="34" charset="-122"/>
                </a:rPr>
                <a:t>Library</a:t>
              </a:r>
              <a:endParaRPr lang="en-US" sz="600" dirty="0">
                <a:solidFill>
                  <a:schemeClr val="tx1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86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8434218" y="4359441"/>
              <a:ext cx="288000" cy="288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600" dirty="0">
                  <a:solidFill>
                    <a:schemeClr val="tx1"/>
                  </a:solidFill>
                  <a:ea typeface="微软雅黑 Light" panose="020B0502040204020203" pitchFamily="34" charset="-122"/>
                </a:rPr>
                <a:t>Library</a:t>
              </a:r>
              <a:endParaRPr lang="en-US" sz="600" dirty="0">
                <a:solidFill>
                  <a:schemeClr val="tx1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89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8867121" y="4359441"/>
              <a:ext cx="288000" cy="288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600" dirty="0">
                  <a:solidFill>
                    <a:schemeClr val="tx1"/>
                  </a:solidFill>
                  <a:ea typeface="微软雅黑 Light" panose="020B0502040204020203" pitchFamily="34" charset="-122"/>
                </a:rPr>
                <a:t>Library</a:t>
              </a:r>
              <a:endParaRPr lang="en-US" sz="600" dirty="0">
                <a:solidFill>
                  <a:schemeClr val="tx1"/>
                </a:solidFill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7874667" y="2198046"/>
            <a:ext cx="1211617" cy="1236146"/>
          </a:xfrm>
          <a:prstGeom prst="roundRect">
            <a:avLst/>
          </a:prstGeom>
          <a:solidFill>
            <a:schemeClr val="accent4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7948152" y="2317956"/>
            <a:ext cx="1068882" cy="994549"/>
            <a:chOff x="1529439" y="2647741"/>
            <a:chExt cx="1104679" cy="991058"/>
          </a:xfrm>
        </p:grpSpPr>
        <p:sp>
          <p:nvSpPr>
            <p:cNvPr id="7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1529439" y="3244189"/>
              <a:ext cx="409262" cy="394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900" dirty="0">
                  <a:solidFill>
                    <a:schemeClr val="accent3"/>
                  </a:solidFill>
                  <a:ea typeface="微软雅黑 Light" panose="020B0502040204020203" pitchFamily="34" charset="-122"/>
                </a:rPr>
                <a:t>Native Module</a:t>
              </a:r>
              <a:endParaRPr lang="en-US" sz="900" dirty="0">
                <a:solidFill>
                  <a:schemeClr val="accent3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0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1880360" y="2647741"/>
              <a:ext cx="409262" cy="394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900" dirty="0">
                  <a:solidFill>
                    <a:schemeClr val="accent3"/>
                  </a:solidFill>
                  <a:ea typeface="微软雅黑 Light" panose="020B0502040204020203" pitchFamily="34" charset="-122"/>
                </a:rPr>
                <a:t>IR Module</a:t>
              </a:r>
              <a:endParaRPr lang="en-US" sz="900" dirty="0">
                <a:solidFill>
                  <a:schemeClr val="accent3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112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2224856" y="3244189"/>
              <a:ext cx="409262" cy="39461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3" name="直接连接符 12"/>
          <p:cNvCxnSpPr>
            <a:stCxn id="60" idx="1"/>
            <a:endCxn id="7" idx="0"/>
          </p:cNvCxnSpPr>
          <p:nvPr/>
        </p:nvCxnSpPr>
        <p:spPr>
          <a:xfrm flipH="1">
            <a:off x="8146152" y="2515956"/>
            <a:ext cx="141549" cy="40054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7" idx="3"/>
            <a:endCxn id="112" idx="1"/>
          </p:cNvCxnSpPr>
          <p:nvPr/>
        </p:nvCxnSpPr>
        <p:spPr>
          <a:xfrm>
            <a:off x="8344152" y="3114503"/>
            <a:ext cx="27688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60" idx="3"/>
            <a:endCxn id="112" idx="0"/>
          </p:cNvCxnSpPr>
          <p:nvPr/>
        </p:nvCxnSpPr>
        <p:spPr>
          <a:xfrm>
            <a:off x="8683701" y="2515956"/>
            <a:ext cx="135333" cy="40054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8283366" y="2997412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IDL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562374" y="26881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IDL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002135" y="2666913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IDL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113677" y="2103386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Application</a:t>
            </a:r>
            <a:endParaRPr lang="zh-CN" altLang="en-US" sz="1050" dirty="0"/>
          </a:p>
        </p:txBody>
      </p:sp>
      <p:sp>
        <p:nvSpPr>
          <p:cNvPr id="70" name="圆角矩形 69"/>
          <p:cNvSpPr/>
          <p:nvPr/>
        </p:nvSpPr>
        <p:spPr>
          <a:xfrm>
            <a:off x="9234896" y="2198046"/>
            <a:ext cx="1190467" cy="1236146"/>
          </a:xfrm>
          <a:prstGeom prst="roundRect">
            <a:avLst/>
          </a:prstGeom>
          <a:solidFill>
            <a:schemeClr val="accent4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298392" y="2328593"/>
            <a:ext cx="1037432" cy="995022"/>
            <a:chOff x="1519116" y="2658341"/>
            <a:chExt cx="1072176" cy="991530"/>
          </a:xfrm>
        </p:grpSpPr>
        <p:sp>
          <p:nvSpPr>
            <p:cNvPr id="80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1519116" y="3255261"/>
              <a:ext cx="409262" cy="394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900" dirty="0">
                  <a:solidFill>
                    <a:schemeClr val="accent3"/>
                  </a:solidFill>
                  <a:ea typeface="微软雅黑 Light" panose="020B0502040204020203" pitchFamily="34" charset="-122"/>
                </a:rPr>
                <a:t>Native Module</a:t>
              </a:r>
              <a:endParaRPr lang="en-US" sz="900" dirty="0">
                <a:solidFill>
                  <a:schemeClr val="accent3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82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1847244" y="2658341"/>
              <a:ext cx="409262" cy="394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900" dirty="0">
                  <a:solidFill>
                    <a:schemeClr val="accent3"/>
                  </a:solidFill>
                  <a:ea typeface="微软雅黑 Light" panose="020B0502040204020203" pitchFamily="34" charset="-122"/>
                </a:rPr>
                <a:t>IR Module</a:t>
              </a:r>
              <a:endParaRPr lang="en-US" sz="900" dirty="0">
                <a:solidFill>
                  <a:schemeClr val="accent3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88" name="矩形 22">
              <a:extLst>
                <a:ext uri="{FF2B5EF4-FFF2-40B4-BE49-F238E27FC236}">
                  <a16:creationId xmlns:a16="http://schemas.microsoft.com/office/drawing/2014/main" id="{A7B8967D-4F57-D849-9D77-DA6A5DD77525}"/>
                </a:ext>
              </a:extLst>
            </p:cNvPr>
            <p:cNvSpPr/>
            <p:nvPr/>
          </p:nvSpPr>
          <p:spPr>
            <a:xfrm>
              <a:off x="2182030" y="3252655"/>
              <a:ext cx="409262" cy="39461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72" name="直接连接符 71"/>
          <p:cNvCxnSpPr>
            <a:stCxn id="82" idx="1"/>
            <a:endCxn id="80" idx="0"/>
          </p:cNvCxnSpPr>
          <p:nvPr/>
        </p:nvCxnSpPr>
        <p:spPr>
          <a:xfrm flipH="1">
            <a:off x="9496392" y="2526593"/>
            <a:ext cx="119495" cy="4010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0" idx="3"/>
            <a:endCxn id="88" idx="1"/>
          </p:cNvCxnSpPr>
          <p:nvPr/>
        </p:nvCxnSpPr>
        <p:spPr>
          <a:xfrm flipV="1">
            <a:off x="9694392" y="3123000"/>
            <a:ext cx="245432" cy="261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82" idx="3"/>
            <a:endCxn id="88" idx="0"/>
          </p:cNvCxnSpPr>
          <p:nvPr/>
        </p:nvCxnSpPr>
        <p:spPr>
          <a:xfrm>
            <a:off x="10011887" y="2526593"/>
            <a:ext cx="125937" cy="39840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9643595" y="2997412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IDL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922603" y="26881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IDL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362364" y="2666913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IDL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457732" y="2120594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Application</a:t>
            </a:r>
            <a:endParaRPr lang="zh-CN" altLang="en-US" sz="1050" dirty="0"/>
          </a:p>
        </p:txBody>
      </p:sp>
      <p:sp>
        <p:nvSpPr>
          <p:cNvPr id="87" name="上箭头 86"/>
          <p:cNvSpPr/>
          <p:nvPr/>
        </p:nvSpPr>
        <p:spPr>
          <a:xfrm>
            <a:off x="10045001" y="3145872"/>
            <a:ext cx="162313" cy="579532"/>
          </a:xfrm>
          <a:prstGeom prst="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90" name="上箭头 89"/>
          <p:cNvSpPr/>
          <p:nvPr/>
        </p:nvSpPr>
        <p:spPr>
          <a:xfrm>
            <a:off x="8680486" y="3134379"/>
            <a:ext cx="162313" cy="579532"/>
          </a:xfrm>
          <a:prstGeom prst="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335707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3F8D89D-9F54-604D-9889-A782342ED36A}"/>
              </a:ext>
            </a:extLst>
          </p:cNvPr>
          <p:cNvSpPr/>
          <p:nvPr/>
        </p:nvSpPr>
        <p:spPr>
          <a:xfrm>
            <a:off x="7674083" y="6331621"/>
            <a:ext cx="2084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Executing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UniApp</a:t>
            </a:r>
            <a:r>
              <a:rPr lang="en-US" altLang="zh-CN" dirty="0"/>
              <a:t> Runtime</a:t>
            </a:r>
            <a:endParaRPr lang="zh-CN" altLang="en-US" dirty="0"/>
          </a:p>
        </p:txBody>
      </p:sp>
      <p:sp>
        <p:nvSpPr>
          <p:cNvPr id="54" name="流程图: 文档 3">
            <a:extLst>
              <a:ext uri="{FF2B5EF4-FFF2-40B4-BE49-F238E27FC236}">
                <a16:creationId xmlns:a16="http://schemas.microsoft.com/office/drawing/2014/main" id="{2E6F6989-5385-D94A-BBA5-C28636838E54}"/>
              </a:ext>
            </a:extLst>
          </p:cNvPr>
          <p:cNvSpPr/>
          <p:nvPr/>
        </p:nvSpPr>
        <p:spPr>
          <a:xfrm>
            <a:off x="3032074" y="4857251"/>
            <a:ext cx="668933" cy="185058"/>
          </a:xfrm>
          <a:prstGeom prst="flowChartDocument">
            <a:avLst/>
          </a:prstGeom>
          <a:noFill/>
          <a:ln w="63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accent3"/>
                </a:solidFill>
              </a:rPr>
              <a:t>IDL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55" name="椭圆 4">
            <a:extLst>
              <a:ext uri="{FF2B5EF4-FFF2-40B4-BE49-F238E27FC236}">
                <a16:creationId xmlns:a16="http://schemas.microsoft.com/office/drawing/2014/main" id="{C85B16D0-4032-F541-8F28-1F25D5291EFB}"/>
              </a:ext>
            </a:extLst>
          </p:cNvPr>
          <p:cNvSpPr/>
          <p:nvPr/>
        </p:nvSpPr>
        <p:spPr>
          <a:xfrm>
            <a:off x="2885535" y="5179996"/>
            <a:ext cx="1000634" cy="265543"/>
          </a:xfrm>
          <a:prstGeom prst="ellipse">
            <a:avLst/>
          </a:prstGeom>
          <a:noFill/>
          <a:ln w="63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accent3"/>
                </a:solidFill>
              </a:rPr>
              <a:t>PL  Mapping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57" name="任意多边形 6">
            <a:extLst>
              <a:ext uri="{FF2B5EF4-FFF2-40B4-BE49-F238E27FC236}">
                <a16:creationId xmlns:a16="http://schemas.microsoft.com/office/drawing/2014/main" id="{413E1B1D-0759-A843-8705-F16B1ADA94E0}"/>
              </a:ext>
            </a:extLst>
          </p:cNvPr>
          <p:cNvSpPr/>
          <p:nvPr/>
        </p:nvSpPr>
        <p:spPr>
          <a:xfrm>
            <a:off x="3043066" y="5755844"/>
            <a:ext cx="313062" cy="594421"/>
          </a:xfrm>
          <a:custGeom>
            <a:avLst/>
            <a:gdLst>
              <a:gd name="connsiteX0" fmla="*/ 174461 w 776039"/>
              <a:gd name="connsiteY0" fmla="*/ 0 h 1291691"/>
              <a:gd name="connsiteX1" fmla="*/ 366966 w 776039"/>
              <a:gd name="connsiteY1" fmla="*/ 0 h 1291691"/>
              <a:gd name="connsiteX2" fmla="*/ 583534 w 776039"/>
              <a:gd name="connsiteY2" fmla="*/ 0 h 1291691"/>
              <a:gd name="connsiteX3" fmla="*/ 776039 w 776039"/>
              <a:gd name="connsiteY3" fmla="*/ 0 h 1291691"/>
              <a:gd name="connsiteX4" fmla="*/ 776039 w 776039"/>
              <a:gd name="connsiteY4" fmla="*/ 178468 h 1291691"/>
              <a:gd name="connsiteX5" fmla="*/ 583534 w 776039"/>
              <a:gd name="connsiteY5" fmla="*/ 178468 h 1291691"/>
              <a:gd name="connsiteX6" fmla="*/ 583534 w 776039"/>
              <a:gd name="connsiteY6" fmla="*/ 371074 h 1291691"/>
              <a:gd name="connsiteX7" fmla="*/ 776039 w 776039"/>
              <a:gd name="connsiteY7" fmla="*/ 371074 h 1291691"/>
              <a:gd name="connsiteX8" fmla="*/ 776039 w 776039"/>
              <a:gd name="connsiteY8" fmla="*/ 549542 h 1291691"/>
              <a:gd name="connsiteX9" fmla="*/ 583534 w 776039"/>
              <a:gd name="connsiteY9" fmla="*/ 549542 h 1291691"/>
              <a:gd name="connsiteX10" fmla="*/ 583534 w 776039"/>
              <a:gd name="connsiteY10" fmla="*/ 742148 h 1291691"/>
              <a:gd name="connsiteX11" fmla="*/ 776039 w 776039"/>
              <a:gd name="connsiteY11" fmla="*/ 742148 h 1291691"/>
              <a:gd name="connsiteX12" fmla="*/ 776039 w 776039"/>
              <a:gd name="connsiteY12" fmla="*/ 920616 h 1291691"/>
              <a:gd name="connsiteX13" fmla="*/ 583534 w 776039"/>
              <a:gd name="connsiteY13" fmla="*/ 920616 h 1291691"/>
              <a:gd name="connsiteX14" fmla="*/ 583534 w 776039"/>
              <a:gd name="connsiteY14" fmla="*/ 1113223 h 1291691"/>
              <a:gd name="connsiteX15" fmla="*/ 776039 w 776039"/>
              <a:gd name="connsiteY15" fmla="*/ 1113223 h 1291691"/>
              <a:gd name="connsiteX16" fmla="*/ 776039 w 776039"/>
              <a:gd name="connsiteY16" fmla="*/ 1291691 h 1291691"/>
              <a:gd name="connsiteX17" fmla="*/ 583534 w 776039"/>
              <a:gd name="connsiteY17" fmla="*/ 1291691 h 1291691"/>
              <a:gd name="connsiteX18" fmla="*/ 366966 w 776039"/>
              <a:gd name="connsiteY18" fmla="*/ 1291691 h 1291691"/>
              <a:gd name="connsiteX19" fmla="*/ 174461 w 776039"/>
              <a:gd name="connsiteY19" fmla="*/ 1291691 h 1291691"/>
              <a:gd name="connsiteX20" fmla="*/ 174461 w 776039"/>
              <a:gd name="connsiteY20" fmla="*/ 1105100 h 1291691"/>
              <a:gd name="connsiteX21" fmla="*/ 0 w 776039"/>
              <a:gd name="connsiteY21" fmla="*/ 1105100 h 1291691"/>
              <a:gd name="connsiteX22" fmla="*/ 0 w 776039"/>
              <a:gd name="connsiteY22" fmla="*/ 926632 h 1291691"/>
              <a:gd name="connsiteX23" fmla="*/ 174461 w 776039"/>
              <a:gd name="connsiteY23" fmla="*/ 926632 h 1291691"/>
              <a:gd name="connsiteX24" fmla="*/ 174461 w 776039"/>
              <a:gd name="connsiteY24" fmla="*/ 733771 h 1291691"/>
              <a:gd name="connsiteX25" fmla="*/ 0 w 776039"/>
              <a:gd name="connsiteY25" fmla="*/ 733771 h 1291691"/>
              <a:gd name="connsiteX26" fmla="*/ 0 w 776039"/>
              <a:gd name="connsiteY26" fmla="*/ 555303 h 1291691"/>
              <a:gd name="connsiteX27" fmla="*/ 174461 w 776039"/>
              <a:gd name="connsiteY27" fmla="*/ 555303 h 1291691"/>
              <a:gd name="connsiteX28" fmla="*/ 174461 w 776039"/>
              <a:gd name="connsiteY28" fmla="*/ 363750 h 1291691"/>
              <a:gd name="connsiteX29" fmla="*/ 0 w 776039"/>
              <a:gd name="connsiteY29" fmla="*/ 363750 h 1291691"/>
              <a:gd name="connsiteX30" fmla="*/ 0 w 776039"/>
              <a:gd name="connsiteY30" fmla="*/ 185282 h 1291691"/>
              <a:gd name="connsiteX31" fmla="*/ 174461 w 776039"/>
              <a:gd name="connsiteY31" fmla="*/ 185282 h 129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76039" h="1291691">
                <a:moveTo>
                  <a:pt x="174461" y="0"/>
                </a:moveTo>
                <a:lnTo>
                  <a:pt x="366966" y="0"/>
                </a:lnTo>
                <a:lnTo>
                  <a:pt x="583534" y="0"/>
                </a:lnTo>
                <a:lnTo>
                  <a:pt x="776039" y="0"/>
                </a:lnTo>
                <a:lnTo>
                  <a:pt x="776039" y="178468"/>
                </a:lnTo>
                <a:lnTo>
                  <a:pt x="583534" y="178468"/>
                </a:lnTo>
                <a:lnTo>
                  <a:pt x="583534" y="371074"/>
                </a:lnTo>
                <a:lnTo>
                  <a:pt x="776039" y="371074"/>
                </a:lnTo>
                <a:lnTo>
                  <a:pt x="776039" y="549542"/>
                </a:lnTo>
                <a:lnTo>
                  <a:pt x="583534" y="549542"/>
                </a:lnTo>
                <a:lnTo>
                  <a:pt x="583534" y="742148"/>
                </a:lnTo>
                <a:lnTo>
                  <a:pt x="776039" y="742148"/>
                </a:lnTo>
                <a:lnTo>
                  <a:pt x="776039" y="920616"/>
                </a:lnTo>
                <a:lnTo>
                  <a:pt x="583534" y="920616"/>
                </a:lnTo>
                <a:lnTo>
                  <a:pt x="583534" y="1113223"/>
                </a:lnTo>
                <a:lnTo>
                  <a:pt x="776039" y="1113223"/>
                </a:lnTo>
                <a:lnTo>
                  <a:pt x="776039" y="1291691"/>
                </a:lnTo>
                <a:lnTo>
                  <a:pt x="583534" y="1291691"/>
                </a:lnTo>
                <a:lnTo>
                  <a:pt x="366966" y="1291691"/>
                </a:lnTo>
                <a:lnTo>
                  <a:pt x="174461" y="1291691"/>
                </a:lnTo>
                <a:lnTo>
                  <a:pt x="174461" y="1105100"/>
                </a:lnTo>
                <a:lnTo>
                  <a:pt x="0" y="1105100"/>
                </a:lnTo>
                <a:lnTo>
                  <a:pt x="0" y="926632"/>
                </a:lnTo>
                <a:lnTo>
                  <a:pt x="174461" y="926632"/>
                </a:lnTo>
                <a:lnTo>
                  <a:pt x="174461" y="733771"/>
                </a:lnTo>
                <a:lnTo>
                  <a:pt x="0" y="733771"/>
                </a:lnTo>
                <a:lnTo>
                  <a:pt x="0" y="555303"/>
                </a:lnTo>
                <a:lnTo>
                  <a:pt x="174461" y="555303"/>
                </a:lnTo>
                <a:lnTo>
                  <a:pt x="174461" y="363750"/>
                </a:lnTo>
                <a:lnTo>
                  <a:pt x="0" y="363750"/>
                </a:lnTo>
                <a:lnTo>
                  <a:pt x="0" y="185282"/>
                </a:lnTo>
                <a:lnTo>
                  <a:pt x="174461" y="185282"/>
                </a:lnTo>
                <a:close/>
              </a:path>
            </a:pathLst>
          </a:custGeom>
          <a:noFill/>
          <a:ln w="63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>
                <a:solidFill>
                  <a:schemeClr val="accent3"/>
                </a:solidFill>
              </a:rPr>
              <a:t>C++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cxnSp>
        <p:nvCxnSpPr>
          <p:cNvPr id="62" name="直接箭头连接符 11">
            <a:extLst>
              <a:ext uri="{FF2B5EF4-FFF2-40B4-BE49-F238E27FC236}">
                <a16:creationId xmlns:a16="http://schemas.microsoft.com/office/drawing/2014/main" id="{A9721AEE-ED91-3E4C-AE25-CDE993512803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3366541" y="5030075"/>
            <a:ext cx="19311" cy="14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直接箭头连接符 13">
            <a:extLst>
              <a:ext uri="{FF2B5EF4-FFF2-40B4-BE49-F238E27FC236}">
                <a16:creationId xmlns:a16="http://schemas.microsoft.com/office/drawing/2014/main" id="{164F90FE-34FF-3840-9E3D-EFE4C147FC72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3032074" y="5406651"/>
            <a:ext cx="159030" cy="34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接箭头连接符 14">
            <a:extLst>
              <a:ext uri="{FF2B5EF4-FFF2-40B4-BE49-F238E27FC236}">
                <a16:creationId xmlns:a16="http://schemas.microsoft.com/office/drawing/2014/main" id="{3676D5F5-E6AF-7548-B5F0-C73253A41CEF}"/>
              </a:ext>
            </a:extLst>
          </p:cNvPr>
          <p:cNvCxnSpPr>
            <a:cxnSpLocks/>
            <a:stCxn id="55" idx="4"/>
            <a:endCxn id="124" idx="1"/>
          </p:cNvCxnSpPr>
          <p:nvPr/>
        </p:nvCxnSpPr>
        <p:spPr>
          <a:xfrm>
            <a:off x="3385852" y="5445539"/>
            <a:ext cx="246252" cy="322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直接箭头连接符 15">
            <a:extLst>
              <a:ext uri="{FF2B5EF4-FFF2-40B4-BE49-F238E27FC236}">
                <a16:creationId xmlns:a16="http://schemas.microsoft.com/office/drawing/2014/main" id="{CF7EEBED-542E-8248-9B3B-9192EB16EC0E}"/>
              </a:ext>
            </a:extLst>
          </p:cNvPr>
          <p:cNvCxnSpPr>
            <a:cxnSpLocks/>
            <a:stCxn id="55" idx="5"/>
            <a:endCxn id="73" idx="1"/>
          </p:cNvCxnSpPr>
          <p:nvPr/>
        </p:nvCxnSpPr>
        <p:spPr>
          <a:xfrm>
            <a:off x="3739630" y="5406651"/>
            <a:ext cx="332573" cy="361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3" name="任意多边形 22">
            <a:extLst>
              <a:ext uri="{FF2B5EF4-FFF2-40B4-BE49-F238E27FC236}">
                <a16:creationId xmlns:a16="http://schemas.microsoft.com/office/drawing/2014/main" id="{34F03E37-9F0F-FC46-8EB2-66A758F95CC4}"/>
              </a:ext>
            </a:extLst>
          </p:cNvPr>
          <p:cNvSpPr/>
          <p:nvPr/>
        </p:nvSpPr>
        <p:spPr>
          <a:xfrm>
            <a:off x="3909314" y="5768284"/>
            <a:ext cx="344469" cy="594421"/>
          </a:xfrm>
          <a:custGeom>
            <a:avLst/>
            <a:gdLst>
              <a:gd name="connsiteX0" fmla="*/ 174461 w 776039"/>
              <a:gd name="connsiteY0" fmla="*/ 0 h 1291691"/>
              <a:gd name="connsiteX1" fmla="*/ 366966 w 776039"/>
              <a:gd name="connsiteY1" fmla="*/ 0 h 1291691"/>
              <a:gd name="connsiteX2" fmla="*/ 583534 w 776039"/>
              <a:gd name="connsiteY2" fmla="*/ 0 h 1291691"/>
              <a:gd name="connsiteX3" fmla="*/ 776039 w 776039"/>
              <a:gd name="connsiteY3" fmla="*/ 0 h 1291691"/>
              <a:gd name="connsiteX4" fmla="*/ 776039 w 776039"/>
              <a:gd name="connsiteY4" fmla="*/ 178468 h 1291691"/>
              <a:gd name="connsiteX5" fmla="*/ 583534 w 776039"/>
              <a:gd name="connsiteY5" fmla="*/ 178468 h 1291691"/>
              <a:gd name="connsiteX6" fmla="*/ 583534 w 776039"/>
              <a:gd name="connsiteY6" fmla="*/ 371074 h 1291691"/>
              <a:gd name="connsiteX7" fmla="*/ 776039 w 776039"/>
              <a:gd name="connsiteY7" fmla="*/ 371074 h 1291691"/>
              <a:gd name="connsiteX8" fmla="*/ 776039 w 776039"/>
              <a:gd name="connsiteY8" fmla="*/ 549542 h 1291691"/>
              <a:gd name="connsiteX9" fmla="*/ 583534 w 776039"/>
              <a:gd name="connsiteY9" fmla="*/ 549542 h 1291691"/>
              <a:gd name="connsiteX10" fmla="*/ 583534 w 776039"/>
              <a:gd name="connsiteY10" fmla="*/ 742148 h 1291691"/>
              <a:gd name="connsiteX11" fmla="*/ 776039 w 776039"/>
              <a:gd name="connsiteY11" fmla="*/ 742148 h 1291691"/>
              <a:gd name="connsiteX12" fmla="*/ 776039 w 776039"/>
              <a:gd name="connsiteY12" fmla="*/ 920616 h 1291691"/>
              <a:gd name="connsiteX13" fmla="*/ 583534 w 776039"/>
              <a:gd name="connsiteY13" fmla="*/ 920616 h 1291691"/>
              <a:gd name="connsiteX14" fmla="*/ 583534 w 776039"/>
              <a:gd name="connsiteY14" fmla="*/ 1113223 h 1291691"/>
              <a:gd name="connsiteX15" fmla="*/ 776039 w 776039"/>
              <a:gd name="connsiteY15" fmla="*/ 1113223 h 1291691"/>
              <a:gd name="connsiteX16" fmla="*/ 776039 w 776039"/>
              <a:gd name="connsiteY16" fmla="*/ 1291691 h 1291691"/>
              <a:gd name="connsiteX17" fmla="*/ 583534 w 776039"/>
              <a:gd name="connsiteY17" fmla="*/ 1291691 h 1291691"/>
              <a:gd name="connsiteX18" fmla="*/ 366966 w 776039"/>
              <a:gd name="connsiteY18" fmla="*/ 1291691 h 1291691"/>
              <a:gd name="connsiteX19" fmla="*/ 174461 w 776039"/>
              <a:gd name="connsiteY19" fmla="*/ 1291691 h 1291691"/>
              <a:gd name="connsiteX20" fmla="*/ 174461 w 776039"/>
              <a:gd name="connsiteY20" fmla="*/ 1105100 h 1291691"/>
              <a:gd name="connsiteX21" fmla="*/ 0 w 776039"/>
              <a:gd name="connsiteY21" fmla="*/ 1105100 h 1291691"/>
              <a:gd name="connsiteX22" fmla="*/ 0 w 776039"/>
              <a:gd name="connsiteY22" fmla="*/ 926632 h 1291691"/>
              <a:gd name="connsiteX23" fmla="*/ 174461 w 776039"/>
              <a:gd name="connsiteY23" fmla="*/ 926632 h 1291691"/>
              <a:gd name="connsiteX24" fmla="*/ 174461 w 776039"/>
              <a:gd name="connsiteY24" fmla="*/ 733771 h 1291691"/>
              <a:gd name="connsiteX25" fmla="*/ 0 w 776039"/>
              <a:gd name="connsiteY25" fmla="*/ 733771 h 1291691"/>
              <a:gd name="connsiteX26" fmla="*/ 0 w 776039"/>
              <a:gd name="connsiteY26" fmla="*/ 555303 h 1291691"/>
              <a:gd name="connsiteX27" fmla="*/ 174461 w 776039"/>
              <a:gd name="connsiteY27" fmla="*/ 555303 h 1291691"/>
              <a:gd name="connsiteX28" fmla="*/ 174461 w 776039"/>
              <a:gd name="connsiteY28" fmla="*/ 363750 h 1291691"/>
              <a:gd name="connsiteX29" fmla="*/ 0 w 776039"/>
              <a:gd name="connsiteY29" fmla="*/ 363750 h 1291691"/>
              <a:gd name="connsiteX30" fmla="*/ 0 w 776039"/>
              <a:gd name="connsiteY30" fmla="*/ 185282 h 1291691"/>
              <a:gd name="connsiteX31" fmla="*/ 174461 w 776039"/>
              <a:gd name="connsiteY31" fmla="*/ 185282 h 129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76039" h="1291691">
                <a:moveTo>
                  <a:pt x="174461" y="0"/>
                </a:moveTo>
                <a:lnTo>
                  <a:pt x="366966" y="0"/>
                </a:lnTo>
                <a:lnTo>
                  <a:pt x="583534" y="0"/>
                </a:lnTo>
                <a:lnTo>
                  <a:pt x="776039" y="0"/>
                </a:lnTo>
                <a:lnTo>
                  <a:pt x="776039" y="178468"/>
                </a:lnTo>
                <a:lnTo>
                  <a:pt x="583534" y="178468"/>
                </a:lnTo>
                <a:lnTo>
                  <a:pt x="583534" y="371074"/>
                </a:lnTo>
                <a:lnTo>
                  <a:pt x="776039" y="371074"/>
                </a:lnTo>
                <a:lnTo>
                  <a:pt x="776039" y="549542"/>
                </a:lnTo>
                <a:lnTo>
                  <a:pt x="583534" y="549542"/>
                </a:lnTo>
                <a:lnTo>
                  <a:pt x="583534" y="742148"/>
                </a:lnTo>
                <a:lnTo>
                  <a:pt x="776039" y="742148"/>
                </a:lnTo>
                <a:lnTo>
                  <a:pt x="776039" y="920616"/>
                </a:lnTo>
                <a:lnTo>
                  <a:pt x="583534" y="920616"/>
                </a:lnTo>
                <a:lnTo>
                  <a:pt x="583534" y="1113223"/>
                </a:lnTo>
                <a:lnTo>
                  <a:pt x="776039" y="1113223"/>
                </a:lnTo>
                <a:lnTo>
                  <a:pt x="776039" y="1291691"/>
                </a:lnTo>
                <a:lnTo>
                  <a:pt x="583534" y="1291691"/>
                </a:lnTo>
                <a:lnTo>
                  <a:pt x="366966" y="1291691"/>
                </a:lnTo>
                <a:lnTo>
                  <a:pt x="174461" y="1291691"/>
                </a:lnTo>
                <a:lnTo>
                  <a:pt x="174461" y="1105100"/>
                </a:lnTo>
                <a:lnTo>
                  <a:pt x="0" y="1105100"/>
                </a:lnTo>
                <a:lnTo>
                  <a:pt x="0" y="926632"/>
                </a:lnTo>
                <a:lnTo>
                  <a:pt x="174461" y="926632"/>
                </a:lnTo>
                <a:lnTo>
                  <a:pt x="174461" y="733771"/>
                </a:lnTo>
                <a:lnTo>
                  <a:pt x="0" y="733771"/>
                </a:lnTo>
                <a:lnTo>
                  <a:pt x="0" y="555303"/>
                </a:lnTo>
                <a:lnTo>
                  <a:pt x="174461" y="555303"/>
                </a:lnTo>
                <a:lnTo>
                  <a:pt x="174461" y="363750"/>
                </a:lnTo>
                <a:lnTo>
                  <a:pt x="0" y="363750"/>
                </a:lnTo>
                <a:lnTo>
                  <a:pt x="0" y="185282"/>
                </a:lnTo>
                <a:lnTo>
                  <a:pt x="174461" y="185282"/>
                </a:lnTo>
                <a:close/>
              </a:path>
            </a:pathLst>
          </a:custGeom>
          <a:noFill/>
          <a:ln w="63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>
                <a:solidFill>
                  <a:schemeClr val="accent3"/>
                </a:solidFill>
              </a:rPr>
              <a:t>Rust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251217" y="4148382"/>
            <a:ext cx="9700954" cy="3644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  <a:latin typeface="+mj-lt"/>
              </a:rPr>
              <a:t>IP based Networks (Ethernet, Wi-Fi, BLE, 802.15.4 …)</a:t>
            </a:r>
            <a:endParaRPr lang="zh-CN" altLang="en-US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2189" y="1403633"/>
            <a:ext cx="2194561" cy="125686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8646149" y="1444392"/>
            <a:ext cx="2194559" cy="1213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92189" y="2812601"/>
            <a:ext cx="2194561" cy="5327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accent3"/>
                </a:solidFill>
              </a:rPr>
              <a:t>UniApp</a:t>
            </a:r>
            <a:r>
              <a:rPr lang="en-US" altLang="zh-CN" b="1" dirty="0">
                <a:solidFill>
                  <a:schemeClr val="accent3"/>
                </a:solidFill>
              </a:rPr>
              <a:t> Runtime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646149" y="2812601"/>
            <a:ext cx="2194560" cy="5327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accent3"/>
                </a:solidFill>
              </a:rPr>
              <a:t>UniApp</a:t>
            </a:r>
            <a:r>
              <a:rPr lang="en-US" altLang="zh-CN" b="1" dirty="0">
                <a:solidFill>
                  <a:schemeClr val="accent3"/>
                </a:solidFill>
              </a:rPr>
              <a:t> Runtime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BCB076-B7B9-244B-9635-405DA4347B08}"/>
              </a:ext>
            </a:extLst>
          </p:cNvPr>
          <p:cNvSpPr txBox="1"/>
          <p:nvPr/>
        </p:nvSpPr>
        <p:spPr>
          <a:xfrm>
            <a:off x="1396231" y="13775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18E9D8-FDC7-2F4B-B29C-1397022DD37E}"/>
              </a:ext>
            </a:extLst>
          </p:cNvPr>
          <p:cNvSpPr txBox="1"/>
          <p:nvPr/>
        </p:nvSpPr>
        <p:spPr>
          <a:xfrm>
            <a:off x="8646149" y="14460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MCU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5585315-449A-1242-9F2A-08D4987DAFA4}"/>
              </a:ext>
            </a:extLst>
          </p:cNvPr>
          <p:cNvSpPr/>
          <p:nvPr/>
        </p:nvSpPr>
        <p:spPr>
          <a:xfrm>
            <a:off x="9316330" y="166624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APP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A9CB4C-E49F-3148-AB47-6B0757DE9531}"/>
              </a:ext>
            </a:extLst>
          </p:cNvPr>
          <p:cNvGrpSpPr/>
          <p:nvPr/>
        </p:nvGrpSpPr>
        <p:grpSpPr>
          <a:xfrm>
            <a:off x="1961403" y="1623028"/>
            <a:ext cx="1107943" cy="954238"/>
            <a:chOff x="1930958" y="1483319"/>
            <a:chExt cx="1273669" cy="1096973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216A3A71-9A8D-D64C-AA03-D111AF22C95D}"/>
                </a:ext>
              </a:extLst>
            </p:cNvPr>
            <p:cNvSpPr/>
            <p:nvPr/>
          </p:nvSpPr>
          <p:spPr>
            <a:xfrm rot="1800000">
              <a:off x="1930958" y="1483319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>
              <a:extLst>
                <a:ext uri="{FF2B5EF4-FFF2-40B4-BE49-F238E27FC236}">
                  <a16:creationId xmlns:a16="http://schemas.microsoft.com/office/drawing/2014/main" id="{7E137611-7B24-DE47-A80B-A5FDB3824EC2}"/>
                </a:ext>
              </a:extLst>
            </p:cNvPr>
            <p:cNvSpPr/>
            <p:nvPr/>
          </p:nvSpPr>
          <p:spPr>
            <a:xfrm rot="1800000">
              <a:off x="2563543" y="1505880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>
              <a:extLst>
                <a:ext uri="{FF2B5EF4-FFF2-40B4-BE49-F238E27FC236}">
                  <a16:creationId xmlns:a16="http://schemas.microsoft.com/office/drawing/2014/main" id="{3EDCD67F-6C3B-6B47-B450-3D39E2AECAAA}"/>
                </a:ext>
              </a:extLst>
            </p:cNvPr>
            <p:cNvSpPr/>
            <p:nvPr/>
          </p:nvSpPr>
          <p:spPr>
            <a:xfrm rot="1800000">
              <a:off x="2246159" y="2027633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125BC69-583A-3344-9FE3-0EC63955D73C}"/>
              </a:ext>
            </a:extLst>
          </p:cNvPr>
          <p:cNvSpPr txBox="1"/>
          <p:nvPr/>
        </p:nvSpPr>
        <p:spPr>
          <a:xfrm>
            <a:off x="1947667" y="2472653"/>
            <a:ext cx="113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Serverless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D223D-F189-9A46-A31E-4D82C2E0B427}"/>
              </a:ext>
            </a:extLst>
          </p:cNvPr>
          <p:cNvSpPr/>
          <p:nvPr/>
        </p:nvSpPr>
        <p:spPr>
          <a:xfrm>
            <a:off x="8646148" y="3461363"/>
            <a:ext cx="2194560" cy="5012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RISC-V</a:t>
            </a:r>
            <a:r>
              <a:rPr lang="en-US" dirty="0"/>
              <a:t>  </a:t>
            </a: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42036317-2062-274B-A0C3-E70FF7741187}"/>
              </a:ext>
            </a:extLst>
          </p:cNvPr>
          <p:cNvSpPr/>
          <p:nvPr/>
        </p:nvSpPr>
        <p:spPr>
          <a:xfrm>
            <a:off x="9968594" y="3511901"/>
            <a:ext cx="38981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79" name="矩形 78"/>
          <p:cNvSpPr/>
          <p:nvPr/>
        </p:nvSpPr>
        <p:spPr>
          <a:xfrm>
            <a:off x="4894349" y="1406314"/>
            <a:ext cx="2440145" cy="12540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894350" y="2815282"/>
            <a:ext cx="2440144" cy="5327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accent3"/>
                </a:solidFill>
              </a:rPr>
              <a:t>UniApp</a:t>
            </a:r>
            <a:r>
              <a:rPr lang="en-US" altLang="zh-CN" b="1" dirty="0">
                <a:solidFill>
                  <a:schemeClr val="accent3"/>
                </a:solidFill>
              </a:rPr>
              <a:t> Runtime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EB2F7C-7D85-504B-B547-BDDDDE801922}"/>
              </a:ext>
            </a:extLst>
          </p:cNvPr>
          <p:cNvSpPr txBox="1"/>
          <p:nvPr/>
        </p:nvSpPr>
        <p:spPr>
          <a:xfrm>
            <a:off x="4871359" y="139684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HPC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48D003-C259-6F4D-B4E3-AB94EFD446A4}"/>
              </a:ext>
            </a:extLst>
          </p:cNvPr>
          <p:cNvSpPr/>
          <p:nvPr/>
        </p:nvSpPr>
        <p:spPr>
          <a:xfrm>
            <a:off x="6132765" y="162295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APP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819BB76-C768-6847-B7CE-E59E7AF1A032}"/>
              </a:ext>
            </a:extLst>
          </p:cNvPr>
          <p:cNvGrpSpPr/>
          <p:nvPr/>
        </p:nvGrpSpPr>
        <p:grpSpPr>
          <a:xfrm>
            <a:off x="5003649" y="1722311"/>
            <a:ext cx="1021664" cy="879928"/>
            <a:chOff x="1930958" y="1483319"/>
            <a:chExt cx="1273669" cy="1096973"/>
          </a:xfrm>
        </p:grpSpPr>
        <p:sp>
          <p:nvSpPr>
            <p:cNvPr id="100" name="Hexagon 99">
              <a:extLst>
                <a:ext uri="{FF2B5EF4-FFF2-40B4-BE49-F238E27FC236}">
                  <a16:creationId xmlns:a16="http://schemas.microsoft.com/office/drawing/2014/main" id="{06D1C7DA-496A-4342-9DE1-A132BACE96B6}"/>
                </a:ext>
              </a:extLst>
            </p:cNvPr>
            <p:cNvSpPr/>
            <p:nvPr/>
          </p:nvSpPr>
          <p:spPr>
            <a:xfrm rot="1800000">
              <a:off x="1930958" y="1483319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Hexagon 100">
              <a:extLst>
                <a:ext uri="{FF2B5EF4-FFF2-40B4-BE49-F238E27FC236}">
                  <a16:creationId xmlns:a16="http://schemas.microsoft.com/office/drawing/2014/main" id="{9D835899-A3C3-B548-BDBB-F534AE6F6531}"/>
                </a:ext>
              </a:extLst>
            </p:cNvPr>
            <p:cNvSpPr/>
            <p:nvPr/>
          </p:nvSpPr>
          <p:spPr>
            <a:xfrm rot="1800000">
              <a:off x="2563543" y="1505880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Hexagon 101">
              <a:extLst>
                <a:ext uri="{FF2B5EF4-FFF2-40B4-BE49-F238E27FC236}">
                  <a16:creationId xmlns:a16="http://schemas.microsoft.com/office/drawing/2014/main" id="{3B733BB1-ABDE-9745-BD1D-E2E602BA8CE5}"/>
                </a:ext>
              </a:extLst>
            </p:cNvPr>
            <p:cNvSpPr/>
            <p:nvPr/>
          </p:nvSpPr>
          <p:spPr>
            <a:xfrm rot="1800000">
              <a:off x="2246159" y="2027633"/>
              <a:ext cx="641084" cy="552659"/>
            </a:xfrm>
            <a:prstGeom prst="hexag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F6CB762B-955E-874B-A429-3E3C0DC4F5B1}"/>
              </a:ext>
            </a:extLst>
          </p:cNvPr>
          <p:cNvSpPr/>
          <p:nvPr/>
        </p:nvSpPr>
        <p:spPr>
          <a:xfrm>
            <a:off x="6222339" y="167218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APP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114DE45-61B1-2A4F-83B1-F234ECA00DB6}"/>
              </a:ext>
            </a:extLst>
          </p:cNvPr>
          <p:cNvSpPr/>
          <p:nvPr/>
        </p:nvSpPr>
        <p:spPr>
          <a:xfrm>
            <a:off x="6314675" y="170905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APP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FC7EAD3-10CE-7348-93DB-889F2C62E24C}"/>
              </a:ext>
            </a:extLst>
          </p:cNvPr>
          <p:cNvSpPr/>
          <p:nvPr/>
        </p:nvSpPr>
        <p:spPr>
          <a:xfrm>
            <a:off x="4894349" y="3461363"/>
            <a:ext cx="2440145" cy="5012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RISC-V</a:t>
            </a:r>
            <a:r>
              <a:rPr lang="en-US" dirty="0"/>
              <a:t>  </a:t>
            </a: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B6F98C56-F055-BF4D-BDF0-37A4D4F95BB6}"/>
              </a:ext>
            </a:extLst>
          </p:cNvPr>
          <p:cNvSpPr/>
          <p:nvPr/>
        </p:nvSpPr>
        <p:spPr>
          <a:xfrm>
            <a:off x="5748289" y="3506649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680C64AE-C275-934B-BC70-397A5BAD6BCC}"/>
              </a:ext>
            </a:extLst>
          </p:cNvPr>
          <p:cNvSpPr/>
          <p:nvPr/>
        </p:nvSpPr>
        <p:spPr>
          <a:xfrm>
            <a:off x="6250872" y="3506649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ACFF6354-8132-E147-BAED-F6CDCAFCCC09}"/>
              </a:ext>
            </a:extLst>
          </p:cNvPr>
          <p:cNvSpPr/>
          <p:nvPr/>
        </p:nvSpPr>
        <p:spPr>
          <a:xfrm>
            <a:off x="6753455" y="3506649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A4E2B8D-B580-1445-8CCC-979A0ECF8437}"/>
              </a:ext>
            </a:extLst>
          </p:cNvPr>
          <p:cNvSpPr/>
          <p:nvPr/>
        </p:nvSpPr>
        <p:spPr>
          <a:xfrm>
            <a:off x="1392190" y="3470811"/>
            <a:ext cx="2194560" cy="5012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RISC-V</a:t>
            </a:r>
            <a:r>
              <a:rPr lang="en-US" dirty="0"/>
              <a:t>  </a:t>
            </a:r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FE31E484-5F68-554E-8CAD-53E1820E6B7D}"/>
              </a:ext>
            </a:extLst>
          </p:cNvPr>
          <p:cNvSpPr/>
          <p:nvPr/>
        </p:nvSpPr>
        <p:spPr>
          <a:xfrm>
            <a:off x="2475721" y="3517376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A2050802-38E3-8242-8016-7EF0D00EE381}"/>
              </a:ext>
            </a:extLst>
          </p:cNvPr>
          <p:cNvSpPr/>
          <p:nvPr/>
        </p:nvSpPr>
        <p:spPr>
          <a:xfrm>
            <a:off x="2978304" y="3517376"/>
            <a:ext cx="412783" cy="390675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CPU</a:t>
            </a:r>
          </a:p>
        </p:txBody>
      </p:sp>
      <p:sp>
        <p:nvSpPr>
          <p:cNvPr id="40" name="Left-Right Arrow 39">
            <a:extLst>
              <a:ext uri="{FF2B5EF4-FFF2-40B4-BE49-F238E27FC236}">
                <a16:creationId xmlns:a16="http://schemas.microsoft.com/office/drawing/2014/main" id="{7E034E62-AC16-5A49-B497-7067E6FBDF1A}"/>
              </a:ext>
            </a:extLst>
          </p:cNvPr>
          <p:cNvSpPr/>
          <p:nvPr/>
        </p:nvSpPr>
        <p:spPr>
          <a:xfrm>
            <a:off x="3916299" y="3603204"/>
            <a:ext cx="690337" cy="27991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23" name="Left-Right Arrow 122">
            <a:extLst>
              <a:ext uri="{FF2B5EF4-FFF2-40B4-BE49-F238E27FC236}">
                <a16:creationId xmlns:a16="http://schemas.microsoft.com/office/drawing/2014/main" id="{833AAFCE-C063-124E-A2FA-2463BE8D38FD}"/>
              </a:ext>
            </a:extLst>
          </p:cNvPr>
          <p:cNvSpPr/>
          <p:nvPr/>
        </p:nvSpPr>
        <p:spPr>
          <a:xfrm>
            <a:off x="7665153" y="3581472"/>
            <a:ext cx="690337" cy="27991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24" name="任意多边形 6">
            <a:extLst>
              <a:ext uri="{FF2B5EF4-FFF2-40B4-BE49-F238E27FC236}">
                <a16:creationId xmlns:a16="http://schemas.microsoft.com/office/drawing/2014/main" id="{83DC4803-F65A-C948-B0F3-B4FC146423C9}"/>
              </a:ext>
            </a:extLst>
          </p:cNvPr>
          <p:cNvSpPr/>
          <p:nvPr/>
        </p:nvSpPr>
        <p:spPr>
          <a:xfrm>
            <a:off x="3484066" y="5768284"/>
            <a:ext cx="313062" cy="594421"/>
          </a:xfrm>
          <a:custGeom>
            <a:avLst/>
            <a:gdLst>
              <a:gd name="connsiteX0" fmla="*/ 174461 w 776039"/>
              <a:gd name="connsiteY0" fmla="*/ 0 h 1291691"/>
              <a:gd name="connsiteX1" fmla="*/ 366966 w 776039"/>
              <a:gd name="connsiteY1" fmla="*/ 0 h 1291691"/>
              <a:gd name="connsiteX2" fmla="*/ 583534 w 776039"/>
              <a:gd name="connsiteY2" fmla="*/ 0 h 1291691"/>
              <a:gd name="connsiteX3" fmla="*/ 776039 w 776039"/>
              <a:gd name="connsiteY3" fmla="*/ 0 h 1291691"/>
              <a:gd name="connsiteX4" fmla="*/ 776039 w 776039"/>
              <a:gd name="connsiteY4" fmla="*/ 178468 h 1291691"/>
              <a:gd name="connsiteX5" fmla="*/ 583534 w 776039"/>
              <a:gd name="connsiteY5" fmla="*/ 178468 h 1291691"/>
              <a:gd name="connsiteX6" fmla="*/ 583534 w 776039"/>
              <a:gd name="connsiteY6" fmla="*/ 371074 h 1291691"/>
              <a:gd name="connsiteX7" fmla="*/ 776039 w 776039"/>
              <a:gd name="connsiteY7" fmla="*/ 371074 h 1291691"/>
              <a:gd name="connsiteX8" fmla="*/ 776039 w 776039"/>
              <a:gd name="connsiteY8" fmla="*/ 549542 h 1291691"/>
              <a:gd name="connsiteX9" fmla="*/ 583534 w 776039"/>
              <a:gd name="connsiteY9" fmla="*/ 549542 h 1291691"/>
              <a:gd name="connsiteX10" fmla="*/ 583534 w 776039"/>
              <a:gd name="connsiteY10" fmla="*/ 742148 h 1291691"/>
              <a:gd name="connsiteX11" fmla="*/ 776039 w 776039"/>
              <a:gd name="connsiteY11" fmla="*/ 742148 h 1291691"/>
              <a:gd name="connsiteX12" fmla="*/ 776039 w 776039"/>
              <a:gd name="connsiteY12" fmla="*/ 920616 h 1291691"/>
              <a:gd name="connsiteX13" fmla="*/ 583534 w 776039"/>
              <a:gd name="connsiteY13" fmla="*/ 920616 h 1291691"/>
              <a:gd name="connsiteX14" fmla="*/ 583534 w 776039"/>
              <a:gd name="connsiteY14" fmla="*/ 1113223 h 1291691"/>
              <a:gd name="connsiteX15" fmla="*/ 776039 w 776039"/>
              <a:gd name="connsiteY15" fmla="*/ 1113223 h 1291691"/>
              <a:gd name="connsiteX16" fmla="*/ 776039 w 776039"/>
              <a:gd name="connsiteY16" fmla="*/ 1291691 h 1291691"/>
              <a:gd name="connsiteX17" fmla="*/ 583534 w 776039"/>
              <a:gd name="connsiteY17" fmla="*/ 1291691 h 1291691"/>
              <a:gd name="connsiteX18" fmla="*/ 366966 w 776039"/>
              <a:gd name="connsiteY18" fmla="*/ 1291691 h 1291691"/>
              <a:gd name="connsiteX19" fmla="*/ 174461 w 776039"/>
              <a:gd name="connsiteY19" fmla="*/ 1291691 h 1291691"/>
              <a:gd name="connsiteX20" fmla="*/ 174461 w 776039"/>
              <a:gd name="connsiteY20" fmla="*/ 1105100 h 1291691"/>
              <a:gd name="connsiteX21" fmla="*/ 0 w 776039"/>
              <a:gd name="connsiteY21" fmla="*/ 1105100 h 1291691"/>
              <a:gd name="connsiteX22" fmla="*/ 0 w 776039"/>
              <a:gd name="connsiteY22" fmla="*/ 926632 h 1291691"/>
              <a:gd name="connsiteX23" fmla="*/ 174461 w 776039"/>
              <a:gd name="connsiteY23" fmla="*/ 926632 h 1291691"/>
              <a:gd name="connsiteX24" fmla="*/ 174461 w 776039"/>
              <a:gd name="connsiteY24" fmla="*/ 733771 h 1291691"/>
              <a:gd name="connsiteX25" fmla="*/ 0 w 776039"/>
              <a:gd name="connsiteY25" fmla="*/ 733771 h 1291691"/>
              <a:gd name="connsiteX26" fmla="*/ 0 w 776039"/>
              <a:gd name="connsiteY26" fmla="*/ 555303 h 1291691"/>
              <a:gd name="connsiteX27" fmla="*/ 174461 w 776039"/>
              <a:gd name="connsiteY27" fmla="*/ 555303 h 1291691"/>
              <a:gd name="connsiteX28" fmla="*/ 174461 w 776039"/>
              <a:gd name="connsiteY28" fmla="*/ 363750 h 1291691"/>
              <a:gd name="connsiteX29" fmla="*/ 0 w 776039"/>
              <a:gd name="connsiteY29" fmla="*/ 363750 h 1291691"/>
              <a:gd name="connsiteX30" fmla="*/ 0 w 776039"/>
              <a:gd name="connsiteY30" fmla="*/ 185282 h 1291691"/>
              <a:gd name="connsiteX31" fmla="*/ 174461 w 776039"/>
              <a:gd name="connsiteY31" fmla="*/ 185282 h 129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76039" h="1291691">
                <a:moveTo>
                  <a:pt x="174461" y="0"/>
                </a:moveTo>
                <a:lnTo>
                  <a:pt x="366966" y="0"/>
                </a:lnTo>
                <a:lnTo>
                  <a:pt x="583534" y="0"/>
                </a:lnTo>
                <a:lnTo>
                  <a:pt x="776039" y="0"/>
                </a:lnTo>
                <a:lnTo>
                  <a:pt x="776039" y="178468"/>
                </a:lnTo>
                <a:lnTo>
                  <a:pt x="583534" y="178468"/>
                </a:lnTo>
                <a:lnTo>
                  <a:pt x="583534" y="371074"/>
                </a:lnTo>
                <a:lnTo>
                  <a:pt x="776039" y="371074"/>
                </a:lnTo>
                <a:lnTo>
                  <a:pt x="776039" y="549542"/>
                </a:lnTo>
                <a:lnTo>
                  <a:pt x="583534" y="549542"/>
                </a:lnTo>
                <a:lnTo>
                  <a:pt x="583534" y="742148"/>
                </a:lnTo>
                <a:lnTo>
                  <a:pt x="776039" y="742148"/>
                </a:lnTo>
                <a:lnTo>
                  <a:pt x="776039" y="920616"/>
                </a:lnTo>
                <a:lnTo>
                  <a:pt x="583534" y="920616"/>
                </a:lnTo>
                <a:lnTo>
                  <a:pt x="583534" y="1113223"/>
                </a:lnTo>
                <a:lnTo>
                  <a:pt x="776039" y="1113223"/>
                </a:lnTo>
                <a:lnTo>
                  <a:pt x="776039" y="1291691"/>
                </a:lnTo>
                <a:lnTo>
                  <a:pt x="583534" y="1291691"/>
                </a:lnTo>
                <a:lnTo>
                  <a:pt x="366966" y="1291691"/>
                </a:lnTo>
                <a:lnTo>
                  <a:pt x="174461" y="1291691"/>
                </a:lnTo>
                <a:lnTo>
                  <a:pt x="174461" y="1105100"/>
                </a:lnTo>
                <a:lnTo>
                  <a:pt x="0" y="1105100"/>
                </a:lnTo>
                <a:lnTo>
                  <a:pt x="0" y="926632"/>
                </a:lnTo>
                <a:lnTo>
                  <a:pt x="174461" y="926632"/>
                </a:lnTo>
                <a:lnTo>
                  <a:pt x="174461" y="733771"/>
                </a:lnTo>
                <a:lnTo>
                  <a:pt x="0" y="733771"/>
                </a:lnTo>
                <a:lnTo>
                  <a:pt x="0" y="555303"/>
                </a:lnTo>
                <a:lnTo>
                  <a:pt x="174461" y="555303"/>
                </a:lnTo>
                <a:lnTo>
                  <a:pt x="174461" y="363750"/>
                </a:lnTo>
                <a:lnTo>
                  <a:pt x="0" y="363750"/>
                </a:lnTo>
                <a:lnTo>
                  <a:pt x="0" y="185282"/>
                </a:lnTo>
                <a:lnTo>
                  <a:pt x="174461" y="185282"/>
                </a:lnTo>
                <a:close/>
              </a:path>
            </a:pathLst>
          </a:custGeom>
          <a:noFill/>
          <a:ln w="63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>
                <a:solidFill>
                  <a:schemeClr val="accent3"/>
                </a:solidFill>
              </a:rPr>
              <a:t>JS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133" name="任意多边形 5">
            <a:extLst>
              <a:ext uri="{FF2B5EF4-FFF2-40B4-BE49-F238E27FC236}">
                <a16:creationId xmlns:a16="http://schemas.microsoft.com/office/drawing/2014/main" id="{BF858B88-64C6-2749-B6F4-5DF989867BF6}"/>
              </a:ext>
            </a:extLst>
          </p:cNvPr>
          <p:cNvSpPr/>
          <p:nvPr/>
        </p:nvSpPr>
        <p:spPr>
          <a:xfrm>
            <a:off x="1879819" y="5756563"/>
            <a:ext cx="478532" cy="594421"/>
          </a:xfrm>
          <a:custGeom>
            <a:avLst/>
            <a:gdLst>
              <a:gd name="connsiteX0" fmla="*/ 0 w 1046745"/>
              <a:gd name="connsiteY0" fmla="*/ 0 h 1291691"/>
              <a:gd name="connsiteX1" fmla="*/ 132345 w 1046745"/>
              <a:gd name="connsiteY1" fmla="*/ 0 h 1291691"/>
              <a:gd name="connsiteX2" fmla="*/ 854239 w 1046745"/>
              <a:gd name="connsiteY2" fmla="*/ 0 h 1291691"/>
              <a:gd name="connsiteX3" fmla="*/ 1046745 w 1046745"/>
              <a:gd name="connsiteY3" fmla="*/ 0 h 1291691"/>
              <a:gd name="connsiteX4" fmla="*/ 1046745 w 1046745"/>
              <a:gd name="connsiteY4" fmla="*/ 178468 h 1291691"/>
              <a:gd name="connsiteX5" fmla="*/ 854239 w 1046745"/>
              <a:gd name="connsiteY5" fmla="*/ 178468 h 1291691"/>
              <a:gd name="connsiteX6" fmla="*/ 854239 w 1046745"/>
              <a:gd name="connsiteY6" fmla="*/ 371074 h 1291691"/>
              <a:gd name="connsiteX7" fmla="*/ 1046745 w 1046745"/>
              <a:gd name="connsiteY7" fmla="*/ 371074 h 1291691"/>
              <a:gd name="connsiteX8" fmla="*/ 1046745 w 1046745"/>
              <a:gd name="connsiteY8" fmla="*/ 549542 h 1291691"/>
              <a:gd name="connsiteX9" fmla="*/ 854239 w 1046745"/>
              <a:gd name="connsiteY9" fmla="*/ 549542 h 1291691"/>
              <a:gd name="connsiteX10" fmla="*/ 854239 w 1046745"/>
              <a:gd name="connsiteY10" fmla="*/ 742148 h 1291691"/>
              <a:gd name="connsiteX11" fmla="*/ 1046745 w 1046745"/>
              <a:gd name="connsiteY11" fmla="*/ 742148 h 1291691"/>
              <a:gd name="connsiteX12" fmla="*/ 1046745 w 1046745"/>
              <a:gd name="connsiteY12" fmla="*/ 920616 h 1291691"/>
              <a:gd name="connsiteX13" fmla="*/ 854239 w 1046745"/>
              <a:gd name="connsiteY13" fmla="*/ 920616 h 1291691"/>
              <a:gd name="connsiteX14" fmla="*/ 854239 w 1046745"/>
              <a:gd name="connsiteY14" fmla="*/ 1113223 h 1291691"/>
              <a:gd name="connsiteX15" fmla="*/ 1046745 w 1046745"/>
              <a:gd name="connsiteY15" fmla="*/ 1113223 h 1291691"/>
              <a:gd name="connsiteX16" fmla="*/ 1046745 w 1046745"/>
              <a:gd name="connsiteY16" fmla="*/ 1291691 h 1291691"/>
              <a:gd name="connsiteX17" fmla="*/ 854239 w 1046745"/>
              <a:gd name="connsiteY17" fmla="*/ 1291691 h 1291691"/>
              <a:gd name="connsiteX18" fmla="*/ 132345 w 1046745"/>
              <a:gd name="connsiteY18" fmla="*/ 1291691 h 1291691"/>
              <a:gd name="connsiteX19" fmla="*/ 0 w 1046745"/>
              <a:gd name="connsiteY19" fmla="*/ 1291691 h 129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46745" h="1291691">
                <a:moveTo>
                  <a:pt x="0" y="0"/>
                </a:moveTo>
                <a:lnTo>
                  <a:pt x="132345" y="0"/>
                </a:lnTo>
                <a:lnTo>
                  <a:pt x="854239" y="0"/>
                </a:lnTo>
                <a:lnTo>
                  <a:pt x="1046745" y="0"/>
                </a:lnTo>
                <a:lnTo>
                  <a:pt x="1046745" y="178468"/>
                </a:lnTo>
                <a:lnTo>
                  <a:pt x="854239" y="178468"/>
                </a:lnTo>
                <a:lnTo>
                  <a:pt x="854239" y="371074"/>
                </a:lnTo>
                <a:lnTo>
                  <a:pt x="1046745" y="371074"/>
                </a:lnTo>
                <a:lnTo>
                  <a:pt x="1046745" y="549542"/>
                </a:lnTo>
                <a:lnTo>
                  <a:pt x="854239" y="549542"/>
                </a:lnTo>
                <a:lnTo>
                  <a:pt x="854239" y="742148"/>
                </a:lnTo>
                <a:lnTo>
                  <a:pt x="1046745" y="742148"/>
                </a:lnTo>
                <a:lnTo>
                  <a:pt x="1046745" y="920616"/>
                </a:lnTo>
                <a:lnTo>
                  <a:pt x="854239" y="920616"/>
                </a:lnTo>
                <a:lnTo>
                  <a:pt x="854239" y="1113223"/>
                </a:lnTo>
                <a:lnTo>
                  <a:pt x="1046745" y="1113223"/>
                </a:lnTo>
                <a:lnTo>
                  <a:pt x="1046745" y="1291691"/>
                </a:lnTo>
                <a:lnTo>
                  <a:pt x="854239" y="1291691"/>
                </a:lnTo>
                <a:lnTo>
                  <a:pt x="132345" y="1291691"/>
                </a:lnTo>
                <a:lnTo>
                  <a:pt x="0" y="1291691"/>
                </a:lnTo>
                <a:close/>
              </a:path>
            </a:pathLst>
          </a:custGeom>
          <a:ln w="1270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accent3"/>
                </a:solidFill>
              </a:rPr>
              <a:t>App Code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56" name="任意多边形 5">
            <a:extLst>
              <a:ext uri="{FF2B5EF4-FFF2-40B4-BE49-F238E27FC236}">
                <a16:creationId xmlns:a16="http://schemas.microsoft.com/office/drawing/2014/main" id="{EBF62405-9B0B-BB42-A348-1A95D93B192D}"/>
              </a:ext>
            </a:extLst>
          </p:cNvPr>
          <p:cNvSpPr/>
          <p:nvPr/>
        </p:nvSpPr>
        <p:spPr>
          <a:xfrm>
            <a:off x="1989862" y="5831552"/>
            <a:ext cx="478532" cy="594421"/>
          </a:xfrm>
          <a:custGeom>
            <a:avLst/>
            <a:gdLst>
              <a:gd name="connsiteX0" fmla="*/ 0 w 1046745"/>
              <a:gd name="connsiteY0" fmla="*/ 0 h 1291691"/>
              <a:gd name="connsiteX1" fmla="*/ 132345 w 1046745"/>
              <a:gd name="connsiteY1" fmla="*/ 0 h 1291691"/>
              <a:gd name="connsiteX2" fmla="*/ 854239 w 1046745"/>
              <a:gd name="connsiteY2" fmla="*/ 0 h 1291691"/>
              <a:gd name="connsiteX3" fmla="*/ 1046745 w 1046745"/>
              <a:gd name="connsiteY3" fmla="*/ 0 h 1291691"/>
              <a:gd name="connsiteX4" fmla="*/ 1046745 w 1046745"/>
              <a:gd name="connsiteY4" fmla="*/ 178468 h 1291691"/>
              <a:gd name="connsiteX5" fmla="*/ 854239 w 1046745"/>
              <a:gd name="connsiteY5" fmla="*/ 178468 h 1291691"/>
              <a:gd name="connsiteX6" fmla="*/ 854239 w 1046745"/>
              <a:gd name="connsiteY6" fmla="*/ 371074 h 1291691"/>
              <a:gd name="connsiteX7" fmla="*/ 1046745 w 1046745"/>
              <a:gd name="connsiteY7" fmla="*/ 371074 h 1291691"/>
              <a:gd name="connsiteX8" fmla="*/ 1046745 w 1046745"/>
              <a:gd name="connsiteY8" fmla="*/ 549542 h 1291691"/>
              <a:gd name="connsiteX9" fmla="*/ 854239 w 1046745"/>
              <a:gd name="connsiteY9" fmla="*/ 549542 h 1291691"/>
              <a:gd name="connsiteX10" fmla="*/ 854239 w 1046745"/>
              <a:gd name="connsiteY10" fmla="*/ 742148 h 1291691"/>
              <a:gd name="connsiteX11" fmla="*/ 1046745 w 1046745"/>
              <a:gd name="connsiteY11" fmla="*/ 742148 h 1291691"/>
              <a:gd name="connsiteX12" fmla="*/ 1046745 w 1046745"/>
              <a:gd name="connsiteY12" fmla="*/ 920616 h 1291691"/>
              <a:gd name="connsiteX13" fmla="*/ 854239 w 1046745"/>
              <a:gd name="connsiteY13" fmla="*/ 920616 h 1291691"/>
              <a:gd name="connsiteX14" fmla="*/ 854239 w 1046745"/>
              <a:gd name="connsiteY14" fmla="*/ 1113223 h 1291691"/>
              <a:gd name="connsiteX15" fmla="*/ 1046745 w 1046745"/>
              <a:gd name="connsiteY15" fmla="*/ 1113223 h 1291691"/>
              <a:gd name="connsiteX16" fmla="*/ 1046745 w 1046745"/>
              <a:gd name="connsiteY16" fmla="*/ 1291691 h 1291691"/>
              <a:gd name="connsiteX17" fmla="*/ 854239 w 1046745"/>
              <a:gd name="connsiteY17" fmla="*/ 1291691 h 1291691"/>
              <a:gd name="connsiteX18" fmla="*/ 132345 w 1046745"/>
              <a:gd name="connsiteY18" fmla="*/ 1291691 h 1291691"/>
              <a:gd name="connsiteX19" fmla="*/ 0 w 1046745"/>
              <a:gd name="connsiteY19" fmla="*/ 1291691 h 129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46745" h="1291691">
                <a:moveTo>
                  <a:pt x="0" y="0"/>
                </a:moveTo>
                <a:lnTo>
                  <a:pt x="132345" y="0"/>
                </a:lnTo>
                <a:lnTo>
                  <a:pt x="854239" y="0"/>
                </a:lnTo>
                <a:lnTo>
                  <a:pt x="1046745" y="0"/>
                </a:lnTo>
                <a:lnTo>
                  <a:pt x="1046745" y="178468"/>
                </a:lnTo>
                <a:lnTo>
                  <a:pt x="854239" y="178468"/>
                </a:lnTo>
                <a:lnTo>
                  <a:pt x="854239" y="371074"/>
                </a:lnTo>
                <a:lnTo>
                  <a:pt x="1046745" y="371074"/>
                </a:lnTo>
                <a:lnTo>
                  <a:pt x="1046745" y="549542"/>
                </a:lnTo>
                <a:lnTo>
                  <a:pt x="854239" y="549542"/>
                </a:lnTo>
                <a:lnTo>
                  <a:pt x="854239" y="742148"/>
                </a:lnTo>
                <a:lnTo>
                  <a:pt x="1046745" y="742148"/>
                </a:lnTo>
                <a:lnTo>
                  <a:pt x="1046745" y="920616"/>
                </a:lnTo>
                <a:lnTo>
                  <a:pt x="854239" y="920616"/>
                </a:lnTo>
                <a:lnTo>
                  <a:pt x="854239" y="1113223"/>
                </a:lnTo>
                <a:lnTo>
                  <a:pt x="1046745" y="1113223"/>
                </a:lnTo>
                <a:lnTo>
                  <a:pt x="1046745" y="1291691"/>
                </a:lnTo>
                <a:lnTo>
                  <a:pt x="854239" y="1291691"/>
                </a:lnTo>
                <a:lnTo>
                  <a:pt x="132345" y="1291691"/>
                </a:lnTo>
                <a:lnTo>
                  <a:pt x="0" y="1291691"/>
                </a:lnTo>
                <a:close/>
              </a:path>
            </a:pathLst>
          </a:custGeom>
          <a:ln w="1270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accent3"/>
                </a:solidFill>
              </a:rPr>
              <a:t>App Code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029" name="Plus 1028">
            <a:extLst>
              <a:ext uri="{FF2B5EF4-FFF2-40B4-BE49-F238E27FC236}">
                <a16:creationId xmlns:a16="http://schemas.microsoft.com/office/drawing/2014/main" id="{481155C2-10BF-5B47-A89F-FC9CAD25570C}"/>
              </a:ext>
            </a:extLst>
          </p:cNvPr>
          <p:cNvSpPr/>
          <p:nvPr/>
        </p:nvSpPr>
        <p:spPr>
          <a:xfrm>
            <a:off x="2625025" y="5920671"/>
            <a:ext cx="320349" cy="320349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37" name="圆角矩形 13">
            <a:extLst>
              <a:ext uri="{FF2B5EF4-FFF2-40B4-BE49-F238E27FC236}">
                <a16:creationId xmlns:a16="http://schemas.microsoft.com/office/drawing/2014/main" id="{157AF84C-1287-8346-B712-00A20986F7F1}"/>
              </a:ext>
            </a:extLst>
          </p:cNvPr>
          <p:cNvSpPr/>
          <p:nvPr/>
        </p:nvSpPr>
        <p:spPr>
          <a:xfrm>
            <a:off x="4658339" y="5682439"/>
            <a:ext cx="717719" cy="71156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/>
              <a:t>Module</a:t>
            </a:r>
            <a:endParaRPr lang="zh-CN" altLang="en-US" sz="1200" dirty="0"/>
          </a:p>
        </p:txBody>
      </p:sp>
      <p:sp>
        <p:nvSpPr>
          <p:cNvPr id="1043" name="Striped Right Arrow 1042">
            <a:extLst>
              <a:ext uri="{FF2B5EF4-FFF2-40B4-BE49-F238E27FC236}">
                <a16:creationId xmlns:a16="http://schemas.microsoft.com/office/drawing/2014/main" id="{67A161C2-4532-2C41-A50B-0F3CFA979458}"/>
              </a:ext>
            </a:extLst>
          </p:cNvPr>
          <p:cNvSpPr/>
          <p:nvPr/>
        </p:nvSpPr>
        <p:spPr>
          <a:xfrm>
            <a:off x="4329992" y="5944849"/>
            <a:ext cx="248914" cy="271992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D6D7246-E8BC-094D-B7F3-3A609964D330}"/>
              </a:ext>
            </a:extLst>
          </p:cNvPr>
          <p:cNvSpPr/>
          <p:nvPr/>
        </p:nvSpPr>
        <p:spPr>
          <a:xfrm>
            <a:off x="7047165" y="5179123"/>
            <a:ext cx="1181393" cy="11813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APP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189273" y="5443076"/>
            <a:ext cx="680164" cy="62844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100">
                <a:solidFill>
                  <a:schemeClr val="accent3"/>
                </a:solidFill>
              </a:rPr>
              <a:t>模块</a:t>
            </a:r>
            <a:r>
              <a:rPr lang="en-US" altLang="zh-CN" sz="1100">
                <a:solidFill>
                  <a:schemeClr val="accent3"/>
                </a:solidFill>
              </a:rPr>
              <a:t>A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332583" y="5475522"/>
            <a:ext cx="680164" cy="62844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100">
                <a:solidFill>
                  <a:schemeClr val="accent3"/>
                </a:solidFill>
              </a:rPr>
              <a:t>模块</a:t>
            </a:r>
            <a:r>
              <a:rPr lang="en-US" altLang="zh-CN" sz="1100">
                <a:solidFill>
                  <a:schemeClr val="accent3"/>
                </a:solidFill>
              </a:rPr>
              <a:t>B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70122" y="5175167"/>
            <a:ext cx="53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App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465171" y="5507969"/>
            <a:ext cx="618695" cy="62844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solidFill>
                  <a:schemeClr val="accent3"/>
                </a:solidFill>
              </a:rPr>
              <a:t>Module</a:t>
            </a:r>
            <a:endParaRPr lang="zh-CN" altLang="en-US" sz="1200" dirty="0">
              <a:solidFill>
                <a:schemeClr val="accent3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18561" y="6130971"/>
            <a:ext cx="64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VM</a:t>
            </a:r>
          </a:p>
        </p:txBody>
      </p: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ABDBAFC8-2A13-E24E-8FC5-B4A5CFE9EC8D}"/>
              </a:ext>
            </a:extLst>
          </p:cNvPr>
          <p:cNvCxnSpPr>
            <a:cxnSpLocks/>
          </p:cNvCxnSpPr>
          <p:nvPr/>
        </p:nvCxnSpPr>
        <p:spPr>
          <a:xfrm>
            <a:off x="8228558" y="5903316"/>
            <a:ext cx="499354" cy="4018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E21124-7A95-AC4B-B61A-88AD7293CB7D}"/>
              </a:ext>
            </a:extLst>
          </p:cNvPr>
          <p:cNvGrpSpPr/>
          <p:nvPr/>
        </p:nvGrpSpPr>
        <p:grpSpPr>
          <a:xfrm>
            <a:off x="8975631" y="5089367"/>
            <a:ext cx="914400" cy="917462"/>
            <a:chOff x="7860684" y="5267300"/>
            <a:chExt cx="914400" cy="917462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234BA78-ABF3-A640-9EBC-56BC1B88E7BE}"/>
                </a:ext>
              </a:extLst>
            </p:cNvPr>
            <p:cNvSpPr/>
            <p:nvPr/>
          </p:nvSpPr>
          <p:spPr>
            <a:xfrm>
              <a:off x="7860684" y="527036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APP</a:t>
              </a:r>
            </a:p>
          </p:txBody>
        </p:sp>
        <p:sp>
          <p:nvSpPr>
            <p:cNvPr id="164" name="圆角矩形 8">
              <a:extLst>
                <a:ext uri="{FF2B5EF4-FFF2-40B4-BE49-F238E27FC236}">
                  <a16:creationId xmlns:a16="http://schemas.microsoft.com/office/drawing/2014/main" id="{76D92F52-CFA6-9B40-9D47-FE0BA615B536}"/>
                </a:ext>
              </a:extLst>
            </p:cNvPr>
            <p:cNvSpPr/>
            <p:nvPr/>
          </p:nvSpPr>
          <p:spPr>
            <a:xfrm>
              <a:off x="7970676" y="5474662"/>
              <a:ext cx="526448" cy="4864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100">
                  <a:solidFill>
                    <a:schemeClr val="accent3"/>
                  </a:solidFill>
                </a:rPr>
                <a:t>模块</a:t>
              </a:r>
              <a:r>
                <a:rPr lang="en-US" altLang="zh-CN" sz="1100">
                  <a:solidFill>
                    <a:schemeClr val="accent3"/>
                  </a:solidFill>
                </a:rPr>
                <a:t>A</a:t>
              </a:r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165" name="圆角矩形 10">
              <a:extLst>
                <a:ext uri="{FF2B5EF4-FFF2-40B4-BE49-F238E27FC236}">
                  <a16:creationId xmlns:a16="http://schemas.microsoft.com/office/drawing/2014/main" id="{4214D795-7E2E-9A42-BABD-7734067A6904}"/>
                </a:ext>
              </a:extLst>
            </p:cNvPr>
            <p:cNvSpPr/>
            <p:nvPr/>
          </p:nvSpPr>
          <p:spPr>
            <a:xfrm>
              <a:off x="8081598" y="5499775"/>
              <a:ext cx="526448" cy="4864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>
                  <a:solidFill>
                    <a:schemeClr val="accent3"/>
                  </a:solidFill>
                </a:rPr>
                <a:t>模块</a:t>
              </a:r>
              <a:r>
                <a:rPr lang="en-US" altLang="zh-CN" sz="1100">
                  <a:solidFill>
                    <a:schemeClr val="accent3"/>
                  </a:solidFill>
                </a:rPr>
                <a:t>B</a:t>
              </a:r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166" name="文本框 12">
              <a:extLst>
                <a:ext uri="{FF2B5EF4-FFF2-40B4-BE49-F238E27FC236}">
                  <a16:creationId xmlns:a16="http://schemas.microsoft.com/office/drawing/2014/main" id="{7F96129E-990F-4A46-BC93-20FA984E6D80}"/>
                </a:ext>
              </a:extLst>
            </p:cNvPr>
            <p:cNvSpPr txBox="1"/>
            <p:nvPr/>
          </p:nvSpPr>
          <p:spPr>
            <a:xfrm>
              <a:off x="8110653" y="5267300"/>
              <a:ext cx="4138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3"/>
                  </a:solidFill>
                </a:rPr>
                <a:t>App</a:t>
              </a:r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167" name="圆角矩形 13">
              <a:extLst>
                <a:ext uri="{FF2B5EF4-FFF2-40B4-BE49-F238E27FC236}">
                  <a16:creationId xmlns:a16="http://schemas.microsoft.com/office/drawing/2014/main" id="{76053E0F-2719-2349-B5BD-AB0F4D908EB5}"/>
                </a:ext>
              </a:extLst>
            </p:cNvPr>
            <p:cNvSpPr/>
            <p:nvPr/>
          </p:nvSpPr>
          <p:spPr>
            <a:xfrm>
              <a:off x="8184221" y="5524889"/>
              <a:ext cx="478871" cy="4864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050" dirty="0">
                  <a:solidFill>
                    <a:schemeClr val="accent3"/>
                  </a:solidFill>
                </a:rPr>
                <a:t>Module</a:t>
              </a:r>
              <a:endParaRPr lang="zh-CN" alt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40BBC65-9BF8-904E-A841-8B227429D286}"/>
              </a:ext>
            </a:extLst>
          </p:cNvPr>
          <p:cNvGrpSpPr/>
          <p:nvPr/>
        </p:nvGrpSpPr>
        <p:grpSpPr>
          <a:xfrm>
            <a:off x="8727912" y="6016714"/>
            <a:ext cx="516982" cy="516982"/>
            <a:chOff x="7860684" y="5270362"/>
            <a:chExt cx="914400" cy="914400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267F472-093C-F54C-9432-EEDF8FCDAA39}"/>
                </a:ext>
              </a:extLst>
            </p:cNvPr>
            <p:cNvSpPr/>
            <p:nvPr/>
          </p:nvSpPr>
          <p:spPr>
            <a:xfrm>
              <a:off x="7860684" y="527036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70" name="圆角矩形 8">
              <a:extLst>
                <a:ext uri="{FF2B5EF4-FFF2-40B4-BE49-F238E27FC236}">
                  <a16:creationId xmlns:a16="http://schemas.microsoft.com/office/drawing/2014/main" id="{EE91BF36-81FB-EB47-ACB2-F6DDD7E3D27E}"/>
                </a:ext>
              </a:extLst>
            </p:cNvPr>
            <p:cNvSpPr/>
            <p:nvPr/>
          </p:nvSpPr>
          <p:spPr>
            <a:xfrm>
              <a:off x="7970676" y="5474662"/>
              <a:ext cx="526448" cy="4864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171" name="圆角矩形 10">
              <a:extLst>
                <a:ext uri="{FF2B5EF4-FFF2-40B4-BE49-F238E27FC236}">
                  <a16:creationId xmlns:a16="http://schemas.microsoft.com/office/drawing/2014/main" id="{DF821505-72DD-944C-BD8B-6C6E879298BA}"/>
                </a:ext>
              </a:extLst>
            </p:cNvPr>
            <p:cNvSpPr/>
            <p:nvPr/>
          </p:nvSpPr>
          <p:spPr>
            <a:xfrm>
              <a:off x="8081598" y="5499775"/>
              <a:ext cx="526448" cy="4864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173" name="圆角矩形 13">
              <a:extLst>
                <a:ext uri="{FF2B5EF4-FFF2-40B4-BE49-F238E27FC236}">
                  <a16:creationId xmlns:a16="http://schemas.microsoft.com/office/drawing/2014/main" id="{E4BBC3E9-3664-C24E-BE16-D4F80DBD258D}"/>
                </a:ext>
              </a:extLst>
            </p:cNvPr>
            <p:cNvSpPr/>
            <p:nvPr/>
          </p:nvSpPr>
          <p:spPr>
            <a:xfrm>
              <a:off x="8184221" y="5524889"/>
              <a:ext cx="478871" cy="4864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zh-CN" altLang="en-US" sz="105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4" name="文本框 24">
            <a:extLst>
              <a:ext uri="{FF2B5EF4-FFF2-40B4-BE49-F238E27FC236}">
                <a16:creationId xmlns:a16="http://schemas.microsoft.com/office/drawing/2014/main" id="{2B1693EF-3F1F-C349-AA00-7B9F0874411D}"/>
              </a:ext>
            </a:extLst>
          </p:cNvPr>
          <p:cNvSpPr txBox="1"/>
          <p:nvPr/>
        </p:nvSpPr>
        <p:spPr>
          <a:xfrm>
            <a:off x="8975631" y="6370937"/>
            <a:ext cx="576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3"/>
                </a:solidFill>
              </a:rPr>
              <a:t>VM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2034A8D-2225-234E-8F80-7FC260E9A3AB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8228558" y="5549629"/>
            <a:ext cx="747073" cy="2201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24A7672-AFF7-DD41-A5CA-F19A5871A08B}"/>
              </a:ext>
            </a:extLst>
          </p:cNvPr>
          <p:cNvCxnSpPr>
            <a:cxnSpLocks/>
            <a:stCxn id="163" idx="3"/>
            <a:endCxn id="169" idx="0"/>
          </p:cNvCxnSpPr>
          <p:nvPr/>
        </p:nvCxnSpPr>
        <p:spPr>
          <a:xfrm flipH="1">
            <a:off x="8986403" y="5872918"/>
            <a:ext cx="123139" cy="143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6" name="文本框 24">
            <a:extLst>
              <a:ext uri="{FF2B5EF4-FFF2-40B4-BE49-F238E27FC236}">
                <a16:creationId xmlns:a16="http://schemas.microsoft.com/office/drawing/2014/main" id="{C8C9D50A-A2A9-D341-A12F-8FA35CF328CE}"/>
              </a:ext>
            </a:extLst>
          </p:cNvPr>
          <p:cNvSpPr txBox="1"/>
          <p:nvPr/>
        </p:nvSpPr>
        <p:spPr>
          <a:xfrm>
            <a:off x="9498002" y="5757298"/>
            <a:ext cx="642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</a:rPr>
              <a:t>VM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2944BCB4-BC1C-FF46-B054-942D59EAD98B}"/>
              </a:ext>
            </a:extLst>
          </p:cNvPr>
          <p:cNvSpPr txBox="1"/>
          <p:nvPr/>
        </p:nvSpPr>
        <p:spPr>
          <a:xfrm>
            <a:off x="8477662" y="573044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IDL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58" name="Striped Right Arrow 1057">
            <a:extLst>
              <a:ext uri="{FF2B5EF4-FFF2-40B4-BE49-F238E27FC236}">
                <a16:creationId xmlns:a16="http://schemas.microsoft.com/office/drawing/2014/main" id="{AF47E7CC-EF42-6D4C-AE2D-C1C74E85526D}"/>
              </a:ext>
            </a:extLst>
          </p:cNvPr>
          <p:cNvSpPr/>
          <p:nvPr/>
        </p:nvSpPr>
        <p:spPr>
          <a:xfrm rot="16200000">
            <a:off x="8299918" y="4623770"/>
            <a:ext cx="329829" cy="362634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Striped Right Arrow 191">
            <a:extLst>
              <a:ext uri="{FF2B5EF4-FFF2-40B4-BE49-F238E27FC236}">
                <a16:creationId xmlns:a16="http://schemas.microsoft.com/office/drawing/2014/main" id="{0FF76C35-B986-754F-B965-87A7C360570D}"/>
              </a:ext>
            </a:extLst>
          </p:cNvPr>
          <p:cNvSpPr/>
          <p:nvPr/>
        </p:nvSpPr>
        <p:spPr>
          <a:xfrm rot="21068645">
            <a:off x="6025996" y="5759942"/>
            <a:ext cx="493720" cy="356779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CA38CF7E-4E0A-2147-A76F-F1C853AACC8E}"/>
              </a:ext>
            </a:extLst>
          </p:cNvPr>
          <p:cNvSpPr txBox="1"/>
          <p:nvPr/>
        </p:nvSpPr>
        <p:spPr>
          <a:xfrm>
            <a:off x="2736445" y="6297791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AF3CA-FB20-DB41-A27D-5DE7C7212EBA}"/>
              </a:ext>
            </a:extLst>
          </p:cNvPr>
          <p:cNvSpPr txBox="1"/>
          <p:nvPr/>
        </p:nvSpPr>
        <p:spPr>
          <a:xfrm>
            <a:off x="3752815" y="3351497"/>
            <a:ext cx="1066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IDL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14F4A-DE93-9140-9A8F-62417508C291}"/>
              </a:ext>
            </a:extLst>
          </p:cNvPr>
          <p:cNvSpPr/>
          <p:nvPr/>
        </p:nvSpPr>
        <p:spPr>
          <a:xfrm>
            <a:off x="7504614" y="3374311"/>
            <a:ext cx="1066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IDL Protocol</a:t>
            </a:r>
          </a:p>
        </p:txBody>
      </p:sp>
    </p:spTree>
    <p:extLst>
      <p:ext uri="{BB962C8B-B14F-4D97-AF65-F5344CB8AC3E}">
        <p14:creationId xmlns:p14="http://schemas.microsoft.com/office/powerpoint/2010/main" val="116737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UniApp</a:t>
            </a:r>
            <a:r>
              <a:rPr lang="zh-CN" altLang="en-US" dirty="0"/>
              <a:t>的并发模型</a:t>
            </a: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5575273" y="4624182"/>
            <a:ext cx="566595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60">
            <a:extLst>
              <a:ext uri="{FF2B5EF4-FFF2-40B4-BE49-F238E27FC236}">
                <a16:creationId xmlns:a16="http://schemas.microsoft.com/office/drawing/2014/main" id="{777CCC12-542E-9149-908E-D80AA70B9724}"/>
              </a:ext>
            </a:extLst>
          </p:cNvPr>
          <p:cNvSpPr/>
          <p:nvPr/>
        </p:nvSpPr>
        <p:spPr>
          <a:xfrm>
            <a:off x="7648527" y="4858066"/>
            <a:ext cx="352496" cy="317770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</a:p>
        </p:txBody>
      </p:sp>
      <p:sp>
        <p:nvSpPr>
          <p:cNvPr id="30" name="任意多边形 29"/>
          <p:cNvSpPr/>
          <p:nvPr/>
        </p:nvSpPr>
        <p:spPr>
          <a:xfrm>
            <a:off x="7711897" y="2646646"/>
            <a:ext cx="498171" cy="2126450"/>
          </a:xfrm>
          <a:custGeom>
            <a:avLst/>
            <a:gdLst>
              <a:gd name="connsiteX0" fmla="*/ 637730 w 668038"/>
              <a:gd name="connsiteY0" fmla="*/ 0 h 2935706"/>
              <a:gd name="connsiteX1" fmla="*/ 57 w 668038"/>
              <a:gd name="connsiteY1" fmla="*/ 697832 h 2935706"/>
              <a:gd name="connsiteX2" fmla="*/ 667809 w 668038"/>
              <a:gd name="connsiteY2" fmla="*/ 1846848 h 2935706"/>
              <a:gd name="connsiteX3" fmla="*/ 78262 w 668038"/>
              <a:gd name="connsiteY3" fmla="*/ 2935706 h 293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38" h="2935706">
                <a:moveTo>
                  <a:pt x="637730" y="0"/>
                </a:moveTo>
                <a:cubicBezTo>
                  <a:pt x="316387" y="195012"/>
                  <a:pt x="-4956" y="390024"/>
                  <a:pt x="57" y="697832"/>
                </a:cubicBezTo>
                <a:cubicBezTo>
                  <a:pt x="5070" y="1005640"/>
                  <a:pt x="654775" y="1473869"/>
                  <a:pt x="667809" y="1846848"/>
                </a:cubicBezTo>
                <a:cubicBezTo>
                  <a:pt x="680843" y="2219827"/>
                  <a:pt x="133407" y="2746209"/>
                  <a:pt x="78262" y="2935706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40" name="Oval 159">
            <a:extLst>
              <a:ext uri="{FF2B5EF4-FFF2-40B4-BE49-F238E27FC236}">
                <a16:creationId xmlns:a16="http://schemas.microsoft.com/office/drawing/2014/main" id="{4D6D7246-E8BC-094D-B7F3-3A609964D330}"/>
              </a:ext>
            </a:extLst>
          </p:cNvPr>
          <p:cNvSpPr/>
          <p:nvPr/>
        </p:nvSpPr>
        <p:spPr>
          <a:xfrm>
            <a:off x="7528389" y="1955129"/>
            <a:ext cx="880991" cy="855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3"/>
                </a:solidFill>
              </a:rPr>
              <a:t>APP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7634362" y="2146321"/>
            <a:ext cx="507214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600">
                <a:solidFill>
                  <a:schemeClr val="accent3"/>
                </a:solidFill>
              </a:rPr>
              <a:t>模块</a:t>
            </a:r>
            <a:r>
              <a:rPr lang="en-US" altLang="zh-CN" sz="600">
                <a:solidFill>
                  <a:schemeClr val="accent3"/>
                </a:solidFill>
              </a:rPr>
              <a:t>A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7741232" y="2169823"/>
            <a:ext cx="507214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600">
                <a:solidFill>
                  <a:schemeClr val="accent3"/>
                </a:solidFill>
              </a:rPr>
              <a:t>模块</a:t>
            </a:r>
            <a:r>
              <a:rPr lang="en-US" altLang="zh-CN" sz="600">
                <a:solidFill>
                  <a:schemeClr val="accent3"/>
                </a:solidFill>
              </a:rPr>
              <a:t>B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769226" y="1952264"/>
            <a:ext cx="398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accent3"/>
                </a:solidFill>
              </a:rPr>
              <a:t>App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7840106" y="2193326"/>
            <a:ext cx="461375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700" dirty="0">
                <a:solidFill>
                  <a:schemeClr val="accent3"/>
                </a:solidFill>
              </a:rPr>
              <a:t>Module</a:t>
            </a:r>
            <a:endParaRPr lang="zh-CN" altLang="en-US" sz="700" dirty="0">
              <a:solidFill>
                <a:schemeClr val="accent3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12793" y="2597073"/>
            <a:ext cx="47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3"/>
                </a:solidFill>
              </a:rPr>
              <a:t>VM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530394" y="4176762"/>
            <a:ext cx="1051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Runtime Process</a:t>
            </a:r>
            <a:endParaRPr lang="zh-CN" altLang="en-US" sz="1000" dirty="0"/>
          </a:p>
        </p:txBody>
      </p:sp>
      <p:sp>
        <p:nvSpPr>
          <p:cNvPr id="90" name="圆角矩形 89"/>
          <p:cNvSpPr/>
          <p:nvPr/>
        </p:nvSpPr>
        <p:spPr>
          <a:xfrm>
            <a:off x="7890206" y="3315874"/>
            <a:ext cx="379938" cy="27095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</a:t>
            </a:r>
            <a:r>
              <a:rPr lang="en-US" altLang="zh-CN" sz="1000" dirty="0">
                <a:solidFill>
                  <a:schemeClr val="accent3"/>
                </a:solidFill>
              </a:rPr>
              <a:t>()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968885" y="3523330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 err="1"/>
              <a:t>libuv</a:t>
            </a:r>
            <a:endParaRPr lang="en-US" altLang="zh-CN" sz="800" dirty="0"/>
          </a:p>
          <a:p>
            <a:pPr algn="ctr"/>
            <a:r>
              <a:rPr lang="en-US" altLang="zh-CN" sz="800" dirty="0"/>
              <a:t>(</a:t>
            </a:r>
            <a:r>
              <a:rPr lang="en-US" altLang="zh-CN" sz="800" dirty="0" err="1"/>
              <a:t>Async</a:t>
            </a:r>
            <a:r>
              <a:rPr lang="en-US" altLang="zh-CN" sz="800" dirty="0"/>
              <a:t> I/O)</a:t>
            </a:r>
            <a:endParaRPr lang="zh-CN" altLang="en-US" sz="800" dirty="0"/>
          </a:p>
        </p:txBody>
      </p:sp>
      <p:sp>
        <p:nvSpPr>
          <p:cNvPr id="6" name="Freeform 60">
            <a:extLst>
              <a:ext uri="{FF2B5EF4-FFF2-40B4-BE49-F238E27FC236}">
                <a16:creationId xmlns:a16="http://schemas.microsoft.com/office/drawing/2014/main" id="{777CCC12-542E-9149-908E-D80AA70B9724}"/>
              </a:ext>
            </a:extLst>
          </p:cNvPr>
          <p:cNvSpPr/>
          <p:nvPr/>
        </p:nvSpPr>
        <p:spPr>
          <a:xfrm>
            <a:off x="8915936" y="4858066"/>
            <a:ext cx="352496" cy="317770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</a:p>
        </p:txBody>
      </p:sp>
      <p:sp>
        <p:nvSpPr>
          <p:cNvPr id="31" name="任意多边形 30"/>
          <p:cNvSpPr/>
          <p:nvPr/>
        </p:nvSpPr>
        <p:spPr>
          <a:xfrm>
            <a:off x="9003118" y="2646646"/>
            <a:ext cx="498171" cy="2126450"/>
          </a:xfrm>
          <a:custGeom>
            <a:avLst/>
            <a:gdLst>
              <a:gd name="connsiteX0" fmla="*/ 637730 w 668038"/>
              <a:gd name="connsiteY0" fmla="*/ 0 h 2935706"/>
              <a:gd name="connsiteX1" fmla="*/ 57 w 668038"/>
              <a:gd name="connsiteY1" fmla="*/ 697832 h 2935706"/>
              <a:gd name="connsiteX2" fmla="*/ 667809 w 668038"/>
              <a:gd name="connsiteY2" fmla="*/ 1846848 h 2935706"/>
              <a:gd name="connsiteX3" fmla="*/ 78262 w 668038"/>
              <a:gd name="connsiteY3" fmla="*/ 2935706 h 293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38" h="2935706">
                <a:moveTo>
                  <a:pt x="637730" y="0"/>
                </a:moveTo>
                <a:cubicBezTo>
                  <a:pt x="316387" y="195012"/>
                  <a:pt x="-4956" y="390024"/>
                  <a:pt x="57" y="697832"/>
                </a:cubicBezTo>
                <a:cubicBezTo>
                  <a:pt x="5070" y="1005640"/>
                  <a:pt x="654775" y="1473869"/>
                  <a:pt x="667809" y="1846848"/>
                </a:cubicBezTo>
                <a:cubicBezTo>
                  <a:pt x="680843" y="2219827"/>
                  <a:pt x="133407" y="2746209"/>
                  <a:pt x="78262" y="2935706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46" name="Oval 159">
            <a:extLst>
              <a:ext uri="{FF2B5EF4-FFF2-40B4-BE49-F238E27FC236}">
                <a16:creationId xmlns:a16="http://schemas.microsoft.com/office/drawing/2014/main" id="{4D6D7246-E8BC-094D-B7F3-3A609964D330}"/>
              </a:ext>
            </a:extLst>
          </p:cNvPr>
          <p:cNvSpPr/>
          <p:nvPr/>
        </p:nvSpPr>
        <p:spPr>
          <a:xfrm>
            <a:off x="8796274" y="1979457"/>
            <a:ext cx="880991" cy="855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3"/>
                </a:solidFill>
              </a:rPr>
              <a:t>APP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902247" y="2170649"/>
            <a:ext cx="507214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600">
                <a:solidFill>
                  <a:schemeClr val="accent3"/>
                </a:solidFill>
              </a:rPr>
              <a:t>模块</a:t>
            </a:r>
            <a:r>
              <a:rPr lang="en-US" altLang="zh-CN" sz="600">
                <a:solidFill>
                  <a:schemeClr val="accent3"/>
                </a:solidFill>
              </a:rPr>
              <a:t>A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9009117" y="2194151"/>
            <a:ext cx="507214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600">
                <a:solidFill>
                  <a:schemeClr val="accent3"/>
                </a:solidFill>
              </a:rPr>
              <a:t>模块</a:t>
            </a:r>
            <a:r>
              <a:rPr lang="en-US" altLang="zh-CN" sz="600">
                <a:solidFill>
                  <a:schemeClr val="accent3"/>
                </a:solidFill>
              </a:rPr>
              <a:t>B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037110" y="1976591"/>
            <a:ext cx="398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accent3"/>
                </a:solidFill>
              </a:rPr>
              <a:t>App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9107990" y="2217653"/>
            <a:ext cx="461375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700" dirty="0">
                <a:solidFill>
                  <a:schemeClr val="accent3"/>
                </a:solidFill>
              </a:rPr>
              <a:t>Module</a:t>
            </a:r>
            <a:endParaRPr lang="zh-CN" altLang="en-US" sz="700" dirty="0">
              <a:solidFill>
                <a:schemeClr val="accent3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280678" y="2621401"/>
            <a:ext cx="47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3"/>
                </a:solidFill>
              </a:rPr>
              <a:t>VM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802499" y="4209683"/>
            <a:ext cx="1051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Runtime Process</a:t>
            </a:r>
            <a:endParaRPr lang="zh-CN" altLang="en-US" sz="1000" dirty="0"/>
          </a:p>
        </p:txBody>
      </p:sp>
      <p:sp>
        <p:nvSpPr>
          <p:cNvPr id="91" name="圆角矩形 90"/>
          <p:cNvSpPr/>
          <p:nvPr/>
        </p:nvSpPr>
        <p:spPr>
          <a:xfrm>
            <a:off x="9221232" y="3318707"/>
            <a:ext cx="379938" cy="27095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</a:t>
            </a:r>
            <a:r>
              <a:rPr lang="en-US" altLang="zh-CN" sz="1000" dirty="0">
                <a:solidFill>
                  <a:schemeClr val="accent3"/>
                </a:solidFill>
              </a:rPr>
              <a:t>()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287535" y="3537155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 err="1"/>
              <a:t>libuv</a:t>
            </a:r>
            <a:endParaRPr lang="en-US" altLang="zh-CN" sz="800" dirty="0"/>
          </a:p>
          <a:p>
            <a:pPr algn="ctr"/>
            <a:r>
              <a:rPr lang="en-US" altLang="zh-CN" sz="800" dirty="0"/>
              <a:t>(</a:t>
            </a:r>
            <a:r>
              <a:rPr lang="en-US" altLang="zh-CN" sz="800" dirty="0" err="1"/>
              <a:t>Async</a:t>
            </a:r>
            <a:r>
              <a:rPr lang="en-US" altLang="zh-CN" sz="800" dirty="0"/>
              <a:t> I/O)</a:t>
            </a:r>
            <a:endParaRPr lang="zh-CN" altLang="en-US" sz="800" dirty="0"/>
          </a:p>
        </p:txBody>
      </p:sp>
      <p:sp>
        <p:nvSpPr>
          <p:cNvPr id="7" name="Freeform 60">
            <a:extLst>
              <a:ext uri="{FF2B5EF4-FFF2-40B4-BE49-F238E27FC236}">
                <a16:creationId xmlns:a16="http://schemas.microsoft.com/office/drawing/2014/main" id="{777CCC12-542E-9149-908E-D80AA70B9724}"/>
              </a:ext>
            </a:extLst>
          </p:cNvPr>
          <p:cNvSpPr/>
          <p:nvPr/>
        </p:nvSpPr>
        <p:spPr>
          <a:xfrm>
            <a:off x="10205713" y="4858066"/>
            <a:ext cx="352496" cy="317770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</a:p>
        </p:txBody>
      </p:sp>
      <p:sp>
        <p:nvSpPr>
          <p:cNvPr id="32" name="任意多边形 31"/>
          <p:cNvSpPr/>
          <p:nvPr/>
        </p:nvSpPr>
        <p:spPr>
          <a:xfrm>
            <a:off x="10316706" y="2646646"/>
            <a:ext cx="498171" cy="2126450"/>
          </a:xfrm>
          <a:custGeom>
            <a:avLst/>
            <a:gdLst>
              <a:gd name="connsiteX0" fmla="*/ 637730 w 668038"/>
              <a:gd name="connsiteY0" fmla="*/ 0 h 2935706"/>
              <a:gd name="connsiteX1" fmla="*/ 57 w 668038"/>
              <a:gd name="connsiteY1" fmla="*/ 697832 h 2935706"/>
              <a:gd name="connsiteX2" fmla="*/ 667809 w 668038"/>
              <a:gd name="connsiteY2" fmla="*/ 1846848 h 2935706"/>
              <a:gd name="connsiteX3" fmla="*/ 78262 w 668038"/>
              <a:gd name="connsiteY3" fmla="*/ 2935706 h 293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38" h="2935706">
                <a:moveTo>
                  <a:pt x="637730" y="0"/>
                </a:moveTo>
                <a:cubicBezTo>
                  <a:pt x="316387" y="195012"/>
                  <a:pt x="-4956" y="390024"/>
                  <a:pt x="57" y="697832"/>
                </a:cubicBezTo>
                <a:cubicBezTo>
                  <a:pt x="5070" y="1005640"/>
                  <a:pt x="654775" y="1473869"/>
                  <a:pt x="667809" y="1846848"/>
                </a:cubicBezTo>
                <a:cubicBezTo>
                  <a:pt x="680843" y="2219827"/>
                  <a:pt x="133407" y="2746209"/>
                  <a:pt x="78262" y="2935706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52" name="Oval 159">
            <a:extLst>
              <a:ext uri="{FF2B5EF4-FFF2-40B4-BE49-F238E27FC236}">
                <a16:creationId xmlns:a16="http://schemas.microsoft.com/office/drawing/2014/main" id="{4D6D7246-E8BC-094D-B7F3-3A609964D330}"/>
              </a:ext>
            </a:extLst>
          </p:cNvPr>
          <p:cNvSpPr/>
          <p:nvPr/>
        </p:nvSpPr>
        <p:spPr>
          <a:xfrm>
            <a:off x="10176890" y="1985188"/>
            <a:ext cx="880991" cy="855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3"/>
                </a:solidFill>
              </a:rPr>
              <a:t>APP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10282863" y="2176380"/>
            <a:ext cx="507214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600">
                <a:solidFill>
                  <a:schemeClr val="accent3"/>
                </a:solidFill>
              </a:rPr>
              <a:t>模块</a:t>
            </a:r>
            <a:r>
              <a:rPr lang="en-US" altLang="zh-CN" sz="600">
                <a:solidFill>
                  <a:schemeClr val="accent3"/>
                </a:solidFill>
              </a:rPr>
              <a:t>A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0389732" y="2199882"/>
            <a:ext cx="507214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600">
                <a:solidFill>
                  <a:schemeClr val="accent3"/>
                </a:solidFill>
              </a:rPr>
              <a:t>模块</a:t>
            </a:r>
            <a:r>
              <a:rPr lang="en-US" altLang="zh-CN" sz="600">
                <a:solidFill>
                  <a:schemeClr val="accent3"/>
                </a:solidFill>
              </a:rPr>
              <a:t>B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417726" y="1982322"/>
            <a:ext cx="398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accent3"/>
                </a:solidFill>
              </a:rPr>
              <a:t>App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10488606" y="2223384"/>
            <a:ext cx="461375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700" dirty="0">
                <a:solidFill>
                  <a:schemeClr val="accent3"/>
                </a:solidFill>
              </a:rPr>
              <a:t>Module</a:t>
            </a:r>
            <a:endParaRPr lang="zh-CN" altLang="en-US" sz="700" dirty="0">
              <a:solidFill>
                <a:schemeClr val="accent3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661291" y="2627132"/>
            <a:ext cx="47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3"/>
                </a:solidFill>
              </a:rPr>
              <a:t>VM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0078590" y="4221364"/>
            <a:ext cx="1051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Runtime Process</a:t>
            </a:r>
            <a:endParaRPr lang="zh-CN" altLang="en-US" sz="1000" dirty="0"/>
          </a:p>
        </p:txBody>
      </p:sp>
      <p:sp>
        <p:nvSpPr>
          <p:cNvPr id="92" name="圆角矩形 91"/>
          <p:cNvSpPr/>
          <p:nvPr/>
        </p:nvSpPr>
        <p:spPr>
          <a:xfrm>
            <a:off x="10538916" y="3324688"/>
            <a:ext cx="379938" cy="27095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</a:t>
            </a:r>
            <a:r>
              <a:rPr lang="en-US" altLang="zh-CN" sz="1000" dirty="0">
                <a:solidFill>
                  <a:schemeClr val="accent3"/>
                </a:solidFill>
              </a:rPr>
              <a:t>()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0588249" y="3542496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 err="1"/>
              <a:t>libuv</a:t>
            </a:r>
            <a:endParaRPr lang="en-US" altLang="zh-CN" sz="800" dirty="0"/>
          </a:p>
          <a:p>
            <a:pPr algn="ctr"/>
            <a:r>
              <a:rPr lang="en-US" altLang="zh-CN" sz="800" dirty="0"/>
              <a:t>(</a:t>
            </a:r>
            <a:r>
              <a:rPr lang="en-US" altLang="zh-CN" sz="800" dirty="0" err="1"/>
              <a:t>Async</a:t>
            </a:r>
            <a:r>
              <a:rPr lang="en-US" altLang="zh-CN" sz="800" dirty="0"/>
              <a:t> I/O)</a:t>
            </a:r>
            <a:endParaRPr lang="zh-CN" altLang="en-US" sz="800" dirty="0"/>
          </a:p>
        </p:txBody>
      </p:sp>
      <p:sp>
        <p:nvSpPr>
          <p:cNvPr id="4" name="Freeform 60">
            <a:extLst>
              <a:ext uri="{FF2B5EF4-FFF2-40B4-BE49-F238E27FC236}">
                <a16:creationId xmlns:a16="http://schemas.microsoft.com/office/drawing/2014/main" id="{777CCC12-542E-9149-908E-D80AA70B9724}"/>
              </a:ext>
            </a:extLst>
          </p:cNvPr>
          <p:cNvSpPr/>
          <p:nvPr/>
        </p:nvSpPr>
        <p:spPr>
          <a:xfrm>
            <a:off x="6381468" y="4822885"/>
            <a:ext cx="352496" cy="317770"/>
          </a:xfrm>
          <a:custGeom>
            <a:avLst/>
            <a:gdLst>
              <a:gd name="connsiteX0" fmla="*/ 190919 w 1614925"/>
              <a:gd name="connsiteY0" fmla="*/ 1149021 h 1618497"/>
              <a:gd name="connsiteX1" fmla="*/ 190919 w 1614925"/>
              <a:gd name="connsiteY1" fmla="*/ 1229407 h 1618497"/>
              <a:gd name="connsiteX2" fmla="*/ 170822 w 1614925"/>
              <a:gd name="connsiteY2" fmla="*/ 1249504 h 1618497"/>
              <a:gd name="connsiteX3" fmla="*/ 20097 w 1614925"/>
              <a:gd name="connsiteY3" fmla="*/ 1249504 h 1618497"/>
              <a:gd name="connsiteX4" fmla="*/ 0 w 1614925"/>
              <a:gd name="connsiteY4" fmla="*/ 1229407 h 1618497"/>
              <a:gd name="connsiteX5" fmla="*/ 0 w 1614925"/>
              <a:gd name="connsiteY5" fmla="*/ 1149021 h 1618497"/>
              <a:gd name="connsiteX6" fmla="*/ 20097 w 1614925"/>
              <a:gd name="connsiteY6" fmla="*/ 1128924 h 1618497"/>
              <a:gd name="connsiteX7" fmla="*/ 170822 w 1614925"/>
              <a:gd name="connsiteY7" fmla="*/ 1128924 h 1618497"/>
              <a:gd name="connsiteX8" fmla="*/ 190919 w 1614925"/>
              <a:gd name="connsiteY8" fmla="*/ 1149021 h 1618497"/>
              <a:gd name="connsiteX9" fmla="*/ 190919 w 1614925"/>
              <a:gd name="connsiteY9" fmla="*/ 896408 h 1618497"/>
              <a:gd name="connsiteX10" fmla="*/ 190919 w 1614925"/>
              <a:gd name="connsiteY10" fmla="*/ 976794 h 1618497"/>
              <a:gd name="connsiteX11" fmla="*/ 170822 w 1614925"/>
              <a:gd name="connsiteY11" fmla="*/ 996891 h 1618497"/>
              <a:gd name="connsiteX12" fmla="*/ 20097 w 1614925"/>
              <a:gd name="connsiteY12" fmla="*/ 996891 h 1618497"/>
              <a:gd name="connsiteX13" fmla="*/ 0 w 1614925"/>
              <a:gd name="connsiteY13" fmla="*/ 976794 h 1618497"/>
              <a:gd name="connsiteX14" fmla="*/ 0 w 1614925"/>
              <a:gd name="connsiteY14" fmla="*/ 896408 h 1618497"/>
              <a:gd name="connsiteX15" fmla="*/ 20097 w 1614925"/>
              <a:gd name="connsiteY15" fmla="*/ 876311 h 1618497"/>
              <a:gd name="connsiteX16" fmla="*/ 170822 w 1614925"/>
              <a:gd name="connsiteY16" fmla="*/ 876311 h 1618497"/>
              <a:gd name="connsiteX17" fmla="*/ 190919 w 1614925"/>
              <a:gd name="connsiteY17" fmla="*/ 896408 h 1618497"/>
              <a:gd name="connsiteX18" fmla="*/ 190919 w 1614925"/>
              <a:gd name="connsiteY18" fmla="*/ 643795 h 1618497"/>
              <a:gd name="connsiteX19" fmla="*/ 190919 w 1614925"/>
              <a:gd name="connsiteY19" fmla="*/ 724181 h 1618497"/>
              <a:gd name="connsiteX20" fmla="*/ 170822 w 1614925"/>
              <a:gd name="connsiteY20" fmla="*/ 744278 h 1618497"/>
              <a:gd name="connsiteX21" fmla="*/ 20097 w 1614925"/>
              <a:gd name="connsiteY21" fmla="*/ 744278 h 1618497"/>
              <a:gd name="connsiteX22" fmla="*/ 0 w 1614925"/>
              <a:gd name="connsiteY22" fmla="*/ 724181 h 1618497"/>
              <a:gd name="connsiteX23" fmla="*/ 0 w 1614925"/>
              <a:gd name="connsiteY23" fmla="*/ 643795 h 1618497"/>
              <a:gd name="connsiteX24" fmla="*/ 20097 w 1614925"/>
              <a:gd name="connsiteY24" fmla="*/ 623698 h 1618497"/>
              <a:gd name="connsiteX25" fmla="*/ 170822 w 1614925"/>
              <a:gd name="connsiteY25" fmla="*/ 623698 h 1618497"/>
              <a:gd name="connsiteX26" fmla="*/ 190919 w 1614925"/>
              <a:gd name="connsiteY26" fmla="*/ 643795 h 1618497"/>
              <a:gd name="connsiteX27" fmla="*/ 190919 w 1614925"/>
              <a:gd name="connsiteY27" fmla="*/ 391182 h 1618497"/>
              <a:gd name="connsiteX28" fmla="*/ 190919 w 1614925"/>
              <a:gd name="connsiteY28" fmla="*/ 471568 h 1618497"/>
              <a:gd name="connsiteX29" fmla="*/ 170822 w 1614925"/>
              <a:gd name="connsiteY29" fmla="*/ 491665 h 1618497"/>
              <a:gd name="connsiteX30" fmla="*/ 20097 w 1614925"/>
              <a:gd name="connsiteY30" fmla="*/ 491665 h 1618497"/>
              <a:gd name="connsiteX31" fmla="*/ 0 w 1614925"/>
              <a:gd name="connsiteY31" fmla="*/ 471568 h 1618497"/>
              <a:gd name="connsiteX32" fmla="*/ 0 w 1614925"/>
              <a:gd name="connsiteY32" fmla="*/ 391182 h 1618497"/>
              <a:gd name="connsiteX33" fmla="*/ 20097 w 1614925"/>
              <a:gd name="connsiteY33" fmla="*/ 371085 h 1618497"/>
              <a:gd name="connsiteX34" fmla="*/ 170822 w 1614925"/>
              <a:gd name="connsiteY34" fmla="*/ 371085 h 1618497"/>
              <a:gd name="connsiteX35" fmla="*/ 190919 w 1614925"/>
              <a:gd name="connsiteY35" fmla="*/ 391182 h 1618497"/>
              <a:gd name="connsiteX36" fmla="*/ 488834 w 1614925"/>
              <a:gd name="connsiteY36" fmla="*/ 1447671 h 1618497"/>
              <a:gd name="connsiteX37" fmla="*/ 488834 w 1614925"/>
              <a:gd name="connsiteY37" fmla="*/ 1598397 h 1618497"/>
              <a:gd name="connsiteX38" fmla="*/ 468737 w 1614925"/>
              <a:gd name="connsiteY38" fmla="*/ 1618494 h 1618497"/>
              <a:gd name="connsiteX39" fmla="*/ 388351 w 1614925"/>
              <a:gd name="connsiteY39" fmla="*/ 1618494 h 1618497"/>
              <a:gd name="connsiteX40" fmla="*/ 368254 w 1614925"/>
              <a:gd name="connsiteY40" fmla="*/ 1598397 h 1618497"/>
              <a:gd name="connsiteX41" fmla="*/ 368254 w 1614925"/>
              <a:gd name="connsiteY41" fmla="*/ 1447671 h 1618497"/>
              <a:gd name="connsiteX42" fmla="*/ 388351 w 1614925"/>
              <a:gd name="connsiteY42" fmla="*/ 1427574 h 1618497"/>
              <a:gd name="connsiteX43" fmla="*/ 468737 w 1614925"/>
              <a:gd name="connsiteY43" fmla="*/ 1427574 h 1618497"/>
              <a:gd name="connsiteX44" fmla="*/ 488834 w 1614925"/>
              <a:gd name="connsiteY44" fmla="*/ 1447671 h 1618497"/>
              <a:gd name="connsiteX45" fmla="*/ 488835 w 1614925"/>
              <a:gd name="connsiteY45" fmla="*/ 20096 h 1618497"/>
              <a:gd name="connsiteX46" fmla="*/ 488835 w 1614925"/>
              <a:gd name="connsiteY46" fmla="*/ 170820 h 1618497"/>
              <a:gd name="connsiteX47" fmla="*/ 468738 w 1614925"/>
              <a:gd name="connsiteY47" fmla="*/ 190916 h 1618497"/>
              <a:gd name="connsiteX48" fmla="*/ 388352 w 1614925"/>
              <a:gd name="connsiteY48" fmla="*/ 190916 h 1618497"/>
              <a:gd name="connsiteX49" fmla="*/ 368255 w 1614925"/>
              <a:gd name="connsiteY49" fmla="*/ 170820 h 1618497"/>
              <a:gd name="connsiteX50" fmla="*/ 368255 w 1614925"/>
              <a:gd name="connsiteY50" fmla="*/ 20096 h 1618497"/>
              <a:gd name="connsiteX51" fmla="*/ 388352 w 1614925"/>
              <a:gd name="connsiteY51" fmla="*/ 0 h 1618497"/>
              <a:gd name="connsiteX52" fmla="*/ 468738 w 1614925"/>
              <a:gd name="connsiteY52" fmla="*/ 0 h 1618497"/>
              <a:gd name="connsiteX53" fmla="*/ 488835 w 1614925"/>
              <a:gd name="connsiteY53" fmla="*/ 20096 h 1618497"/>
              <a:gd name="connsiteX54" fmla="*/ 741446 w 1614925"/>
              <a:gd name="connsiteY54" fmla="*/ 1447673 h 1618497"/>
              <a:gd name="connsiteX55" fmla="*/ 741446 w 1614925"/>
              <a:gd name="connsiteY55" fmla="*/ 1598399 h 1618497"/>
              <a:gd name="connsiteX56" fmla="*/ 721349 w 1614925"/>
              <a:gd name="connsiteY56" fmla="*/ 1618496 h 1618497"/>
              <a:gd name="connsiteX57" fmla="*/ 640963 w 1614925"/>
              <a:gd name="connsiteY57" fmla="*/ 1618495 h 1618497"/>
              <a:gd name="connsiteX58" fmla="*/ 620866 w 1614925"/>
              <a:gd name="connsiteY58" fmla="*/ 1598398 h 1618497"/>
              <a:gd name="connsiteX59" fmla="*/ 620866 w 1614925"/>
              <a:gd name="connsiteY59" fmla="*/ 1447672 h 1618497"/>
              <a:gd name="connsiteX60" fmla="*/ 640963 w 1614925"/>
              <a:gd name="connsiteY60" fmla="*/ 1427575 h 1618497"/>
              <a:gd name="connsiteX61" fmla="*/ 721349 w 1614925"/>
              <a:gd name="connsiteY61" fmla="*/ 1427576 h 1618497"/>
              <a:gd name="connsiteX62" fmla="*/ 741446 w 1614925"/>
              <a:gd name="connsiteY62" fmla="*/ 1447673 h 1618497"/>
              <a:gd name="connsiteX63" fmla="*/ 741447 w 1614925"/>
              <a:gd name="connsiteY63" fmla="*/ 20097 h 1618497"/>
              <a:gd name="connsiteX64" fmla="*/ 741447 w 1614925"/>
              <a:gd name="connsiteY64" fmla="*/ 170821 h 1618497"/>
              <a:gd name="connsiteX65" fmla="*/ 721350 w 1614925"/>
              <a:gd name="connsiteY65" fmla="*/ 190917 h 1618497"/>
              <a:gd name="connsiteX66" fmla="*/ 640964 w 1614925"/>
              <a:gd name="connsiteY66" fmla="*/ 190916 h 1618497"/>
              <a:gd name="connsiteX67" fmla="*/ 620867 w 1614925"/>
              <a:gd name="connsiteY67" fmla="*/ 170820 h 1618497"/>
              <a:gd name="connsiteX68" fmla="*/ 620867 w 1614925"/>
              <a:gd name="connsiteY68" fmla="*/ 20096 h 1618497"/>
              <a:gd name="connsiteX69" fmla="*/ 640964 w 1614925"/>
              <a:gd name="connsiteY69" fmla="*/ 0 h 1618497"/>
              <a:gd name="connsiteX70" fmla="*/ 721350 w 1614925"/>
              <a:gd name="connsiteY70" fmla="*/ 1 h 1618497"/>
              <a:gd name="connsiteX71" fmla="*/ 741447 w 1614925"/>
              <a:gd name="connsiteY71" fmla="*/ 20097 h 1618497"/>
              <a:gd name="connsiteX72" fmla="*/ 994059 w 1614925"/>
              <a:gd name="connsiteY72" fmla="*/ 1447673 h 1618497"/>
              <a:gd name="connsiteX73" fmla="*/ 994059 w 1614925"/>
              <a:gd name="connsiteY73" fmla="*/ 1598399 h 1618497"/>
              <a:gd name="connsiteX74" fmla="*/ 973962 w 1614925"/>
              <a:gd name="connsiteY74" fmla="*/ 1618496 h 1618497"/>
              <a:gd name="connsiteX75" fmla="*/ 893576 w 1614925"/>
              <a:gd name="connsiteY75" fmla="*/ 1618496 h 1618497"/>
              <a:gd name="connsiteX76" fmla="*/ 873479 w 1614925"/>
              <a:gd name="connsiteY76" fmla="*/ 1598399 h 1618497"/>
              <a:gd name="connsiteX77" fmla="*/ 873479 w 1614925"/>
              <a:gd name="connsiteY77" fmla="*/ 1447673 h 1618497"/>
              <a:gd name="connsiteX78" fmla="*/ 893576 w 1614925"/>
              <a:gd name="connsiteY78" fmla="*/ 1427576 h 1618497"/>
              <a:gd name="connsiteX79" fmla="*/ 973962 w 1614925"/>
              <a:gd name="connsiteY79" fmla="*/ 1427576 h 1618497"/>
              <a:gd name="connsiteX80" fmla="*/ 994059 w 1614925"/>
              <a:gd name="connsiteY80" fmla="*/ 1447673 h 1618497"/>
              <a:gd name="connsiteX81" fmla="*/ 994060 w 1614925"/>
              <a:gd name="connsiteY81" fmla="*/ 20097 h 1618497"/>
              <a:gd name="connsiteX82" fmla="*/ 994060 w 1614925"/>
              <a:gd name="connsiteY82" fmla="*/ 170821 h 1618497"/>
              <a:gd name="connsiteX83" fmla="*/ 973963 w 1614925"/>
              <a:gd name="connsiteY83" fmla="*/ 190917 h 1618497"/>
              <a:gd name="connsiteX84" fmla="*/ 893577 w 1614925"/>
              <a:gd name="connsiteY84" fmla="*/ 190917 h 1618497"/>
              <a:gd name="connsiteX85" fmla="*/ 873480 w 1614925"/>
              <a:gd name="connsiteY85" fmla="*/ 170821 h 1618497"/>
              <a:gd name="connsiteX86" fmla="*/ 873480 w 1614925"/>
              <a:gd name="connsiteY86" fmla="*/ 20097 h 1618497"/>
              <a:gd name="connsiteX87" fmla="*/ 893577 w 1614925"/>
              <a:gd name="connsiteY87" fmla="*/ 1 h 1618497"/>
              <a:gd name="connsiteX88" fmla="*/ 973963 w 1614925"/>
              <a:gd name="connsiteY88" fmla="*/ 1 h 1618497"/>
              <a:gd name="connsiteX89" fmla="*/ 994060 w 1614925"/>
              <a:gd name="connsiteY89" fmla="*/ 20097 h 1618497"/>
              <a:gd name="connsiteX90" fmla="*/ 1246673 w 1614925"/>
              <a:gd name="connsiteY90" fmla="*/ 1447674 h 1618497"/>
              <a:gd name="connsiteX91" fmla="*/ 1246673 w 1614925"/>
              <a:gd name="connsiteY91" fmla="*/ 1598400 h 1618497"/>
              <a:gd name="connsiteX92" fmla="*/ 1226576 w 1614925"/>
              <a:gd name="connsiteY92" fmla="*/ 1618497 h 1618497"/>
              <a:gd name="connsiteX93" fmla="*/ 1146190 w 1614925"/>
              <a:gd name="connsiteY93" fmla="*/ 1618497 h 1618497"/>
              <a:gd name="connsiteX94" fmla="*/ 1126092 w 1614925"/>
              <a:gd name="connsiteY94" fmla="*/ 1598400 h 1618497"/>
              <a:gd name="connsiteX95" fmla="*/ 1126092 w 1614925"/>
              <a:gd name="connsiteY95" fmla="*/ 1447674 h 1618497"/>
              <a:gd name="connsiteX96" fmla="*/ 1146190 w 1614925"/>
              <a:gd name="connsiteY96" fmla="*/ 1427577 h 1618497"/>
              <a:gd name="connsiteX97" fmla="*/ 1226576 w 1614925"/>
              <a:gd name="connsiteY97" fmla="*/ 1427577 h 1618497"/>
              <a:gd name="connsiteX98" fmla="*/ 1246673 w 1614925"/>
              <a:gd name="connsiteY98" fmla="*/ 1447674 h 1618497"/>
              <a:gd name="connsiteX99" fmla="*/ 1246673 w 1614925"/>
              <a:gd name="connsiteY99" fmla="*/ 20097 h 1618497"/>
              <a:gd name="connsiteX100" fmla="*/ 1246673 w 1614925"/>
              <a:gd name="connsiteY100" fmla="*/ 170821 h 1618497"/>
              <a:gd name="connsiteX101" fmla="*/ 1226576 w 1614925"/>
              <a:gd name="connsiteY101" fmla="*/ 190917 h 1618497"/>
              <a:gd name="connsiteX102" fmla="*/ 1146190 w 1614925"/>
              <a:gd name="connsiteY102" fmla="*/ 190917 h 1618497"/>
              <a:gd name="connsiteX103" fmla="*/ 1126093 w 1614925"/>
              <a:gd name="connsiteY103" fmla="*/ 170821 h 1618497"/>
              <a:gd name="connsiteX104" fmla="*/ 1126093 w 1614925"/>
              <a:gd name="connsiteY104" fmla="*/ 20097 h 1618497"/>
              <a:gd name="connsiteX105" fmla="*/ 1146190 w 1614925"/>
              <a:gd name="connsiteY105" fmla="*/ 1 h 1618497"/>
              <a:gd name="connsiteX106" fmla="*/ 1226576 w 1614925"/>
              <a:gd name="connsiteY106" fmla="*/ 1 h 1618497"/>
              <a:gd name="connsiteX107" fmla="*/ 1246673 w 1614925"/>
              <a:gd name="connsiteY107" fmla="*/ 20097 h 1618497"/>
              <a:gd name="connsiteX108" fmla="*/ 1390268 w 1614925"/>
              <a:gd name="connsiteY108" fmla="*/ 421764 h 1618497"/>
              <a:gd name="connsiteX109" fmla="*/ 1390268 w 1614925"/>
              <a:gd name="connsiteY109" fmla="*/ 1198829 h 1618497"/>
              <a:gd name="connsiteX110" fmla="*/ 1195996 w 1614925"/>
              <a:gd name="connsiteY110" fmla="*/ 1393101 h 1618497"/>
              <a:gd name="connsiteX111" fmla="*/ 418930 w 1614925"/>
              <a:gd name="connsiteY111" fmla="*/ 1393100 h 1618497"/>
              <a:gd name="connsiteX112" fmla="*/ 224658 w 1614925"/>
              <a:gd name="connsiteY112" fmla="*/ 1198828 h 1618497"/>
              <a:gd name="connsiteX113" fmla="*/ 224658 w 1614925"/>
              <a:gd name="connsiteY113" fmla="*/ 421763 h 1618497"/>
              <a:gd name="connsiteX114" fmla="*/ 418930 w 1614925"/>
              <a:gd name="connsiteY114" fmla="*/ 227491 h 1618497"/>
              <a:gd name="connsiteX115" fmla="*/ 1195996 w 1614925"/>
              <a:gd name="connsiteY115" fmla="*/ 227492 h 1618497"/>
              <a:gd name="connsiteX116" fmla="*/ 1390268 w 1614925"/>
              <a:gd name="connsiteY116" fmla="*/ 421764 h 1618497"/>
              <a:gd name="connsiteX117" fmla="*/ 1614925 w 1614925"/>
              <a:gd name="connsiteY117" fmla="*/ 1149022 h 1618497"/>
              <a:gd name="connsiteX118" fmla="*/ 1614925 w 1614925"/>
              <a:gd name="connsiteY118" fmla="*/ 1229408 h 1618497"/>
              <a:gd name="connsiteX119" fmla="*/ 1594828 w 1614925"/>
              <a:gd name="connsiteY119" fmla="*/ 1249505 h 1618497"/>
              <a:gd name="connsiteX120" fmla="*/ 1444104 w 1614925"/>
              <a:gd name="connsiteY120" fmla="*/ 1249505 h 1618497"/>
              <a:gd name="connsiteX121" fmla="*/ 1424007 w 1614925"/>
              <a:gd name="connsiteY121" fmla="*/ 1229408 h 1618497"/>
              <a:gd name="connsiteX122" fmla="*/ 1424007 w 1614925"/>
              <a:gd name="connsiteY122" fmla="*/ 1149022 h 1618497"/>
              <a:gd name="connsiteX123" fmla="*/ 1444104 w 1614925"/>
              <a:gd name="connsiteY123" fmla="*/ 1128925 h 1618497"/>
              <a:gd name="connsiteX124" fmla="*/ 1594828 w 1614925"/>
              <a:gd name="connsiteY124" fmla="*/ 1128925 h 1618497"/>
              <a:gd name="connsiteX125" fmla="*/ 1614925 w 1614925"/>
              <a:gd name="connsiteY125" fmla="*/ 1149022 h 1618497"/>
              <a:gd name="connsiteX126" fmla="*/ 1614925 w 1614925"/>
              <a:gd name="connsiteY126" fmla="*/ 896409 h 1618497"/>
              <a:gd name="connsiteX127" fmla="*/ 1614925 w 1614925"/>
              <a:gd name="connsiteY127" fmla="*/ 976795 h 1618497"/>
              <a:gd name="connsiteX128" fmla="*/ 1594828 w 1614925"/>
              <a:gd name="connsiteY128" fmla="*/ 996892 h 1618497"/>
              <a:gd name="connsiteX129" fmla="*/ 1444104 w 1614925"/>
              <a:gd name="connsiteY129" fmla="*/ 996892 h 1618497"/>
              <a:gd name="connsiteX130" fmla="*/ 1424007 w 1614925"/>
              <a:gd name="connsiteY130" fmla="*/ 976795 h 1618497"/>
              <a:gd name="connsiteX131" fmla="*/ 1424007 w 1614925"/>
              <a:gd name="connsiteY131" fmla="*/ 896409 h 1618497"/>
              <a:gd name="connsiteX132" fmla="*/ 1444104 w 1614925"/>
              <a:gd name="connsiteY132" fmla="*/ 876312 h 1618497"/>
              <a:gd name="connsiteX133" fmla="*/ 1594828 w 1614925"/>
              <a:gd name="connsiteY133" fmla="*/ 876312 h 1618497"/>
              <a:gd name="connsiteX134" fmla="*/ 1614925 w 1614925"/>
              <a:gd name="connsiteY134" fmla="*/ 896409 h 1618497"/>
              <a:gd name="connsiteX135" fmla="*/ 1614925 w 1614925"/>
              <a:gd name="connsiteY135" fmla="*/ 643796 h 1618497"/>
              <a:gd name="connsiteX136" fmla="*/ 1614925 w 1614925"/>
              <a:gd name="connsiteY136" fmla="*/ 724182 h 1618497"/>
              <a:gd name="connsiteX137" fmla="*/ 1594828 w 1614925"/>
              <a:gd name="connsiteY137" fmla="*/ 744279 h 1618497"/>
              <a:gd name="connsiteX138" fmla="*/ 1444104 w 1614925"/>
              <a:gd name="connsiteY138" fmla="*/ 744279 h 1618497"/>
              <a:gd name="connsiteX139" fmla="*/ 1424007 w 1614925"/>
              <a:gd name="connsiteY139" fmla="*/ 724182 h 1618497"/>
              <a:gd name="connsiteX140" fmla="*/ 1424007 w 1614925"/>
              <a:gd name="connsiteY140" fmla="*/ 643796 h 1618497"/>
              <a:gd name="connsiteX141" fmla="*/ 1444104 w 1614925"/>
              <a:gd name="connsiteY141" fmla="*/ 623699 h 1618497"/>
              <a:gd name="connsiteX142" fmla="*/ 1594828 w 1614925"/>
              <a:gd name="connsiteY142" fmla="*/ 623699 h 1618497"/>
              <a:gd name="connsiteX143" fmla="*/ 1614925 w 1614925"/>
              <a:gd name="connsiteY143" fmla="*/ 643796 h 1618497"/>
              <a:gd name="connsiteX144" fmla="*/ 1614925 w 1614925"/>
              <a:gd name="connsiteY144" fmla="*/ 391183 h 1618497"/>
              <a:gd name="connsiteX145" fmla="*/ 1614925 w 1614925"/>
              <a:gd name="connsiteY145" fmla="*/ 471569 h 1618497"/>
              <a:gd name="connsiteX146" fmla="*/ 1594828 w 1614925"/>
              <a:gd name="connsiteY146" fmla="*/ 491666 h 1618497"/>
              <a:gd name="connsiteX147" fmla="*/ 1444104 w 1614925"/>
              <a:gd name="connsiteY147" fmla="*/ 491666 h 1618497"/>
              <a:gd name="connsiteX148" fmla="*/ 1424007 w 1614925"/>
              <a:gd name="connsiteY148" fmla="*/ 471569 h 1618497"/>
              <a:gd name="connsiteX149" fmla="*/ 1424007 w 1614925"/>
              <a:gd name="connsiteY149" fmla="*/ 391183 h 1618497"/>
              <a:gd name="connsiteX150" fmla="*/ 1444104 w 1614925"/>
              <a:gd name="connsiteY150" fmla="*/ 371086 h 1618497"/>
              <a:gd name="connsiteX151" fmla="*/ 1594828 w 1614925"/>
              <a:gd name="connsiteY151" fmla="*/ 371086 h 1618497"/>
              <a:gd name="connsiteX152" fmla="*/ 1614925 w 1614925"/>
              <a:gd name="connsiteY152" fmla="*/ 391183 h 161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614925" h="1618497">
                <a:moveTo>
                  <a:pt x="190919" y="1149021"/>
                </a:moveTo>
                <a:lnTo>
                  <a:pt x="190919" y="1229407"/>
                </a:lnTo>
                <a:cubicBezTo>
                  <a:pt x="190919" y="1240506"/>
                  <a:pt x="181921" y="1249504"/>
                  <a:pt x="170822" y="1249504"/>
                </a:cubicBezTo>
                <a:lnTo>
                  <a:pt x="20097" y="1249504"/>
                </a:lnTo>
                <a:cubicBezTo>
                  <a:pt x="8998" y="1249504"/>
                  <a:pt x="0" y="1240506"/>
                  <a:pt x="0" y="1229407"/>
                </a:cubicBezTo>
                <a:lnTo>
                  <a:pt x="0" y="1149021"/>
                </a:lnTo>
                <a:cubicBezTo>
                  <a:pt x="0" y="1137922"/>
                  <a:pt x="8998" y="1128924"/>
                  <a:pt x="20097" y="1128924"/>
                </a:cubicBezTo>
                <a:lnTo>
                  <a:pt x="170822" y="1128924"/>
                </a:lnTo>
                <a:cubicBezTo>
                  <a:pt x="181921" y="1128924"/>
                  <a:pt x="190919" y="1137922"/>
                  <a:pt x="190919" y="1149021"/>
                </a:cubicBezTo>
                <a:close/>
                <a:moveTo>
                  <a:pt x="190919" y="896408"/>
                </a:moveTo>
                <a:lnTo>
                  <a:pt x="190919" y="976794"/>
                </a:lnTo>
                <a:cubicBezTo>
                  <a:pt x="190919" y="987893"/>
                  <a:pt x="181921" y="996891"/>
                  <a:pt x="170822" y="996891"/>
                </a:cubicBezTo>
                <a:lnTo>
                  <a:pt x="20097" y="996891"/>
                </a:lnTo>
                <a:cubicBezTo>
                  <a:pt x="8998" y="996891"/>
                  <a:pt x="0" y="987893"/>
                  <a:pt x="0" y="976794"/>
                </a:cubicBezTo>
                <a:lnTo>
                  <a:pt x="0" y="896408"/>
                </a:lnTo>
                <a:cubicBezTo>
                  <a:pt x="0" y="885309"/>
                  <a:pt x="8998" y="876311"/>
                  <a:pt x="20097" y="876311"/>
                </a:cubicBezTo>
                <a:lnTo>
                  <a:pt x="170822" y="876311"/>
                </a:lnTo>
                <a:cubicBezTo>
                  <a:pt x="181921" y="876311"/>
                  <a:pt x="190919" y="885309"/>
                  <a:pt x="190919" y="896408"/>
                </a:cubicBezTo>
                <a:close/>
                <a:moveTo>
                  <a:pt x="190919" y="643795"/>
                </a:moveTo>
                <a:lnTo>
                  <a:pt x="190919" y="724181"/>
                </a:lnTo>
                <a:cubicBezTo>
                  <a:pt x="190919" y="735280"/>
                  <a:pt x="181921" y="744278"/>
                  <a:pt x="170822" y="744278"/>
                </a:cubicBezTo>
                <a:lnTo>
                  <a:pt x="20097" y="744278"/>
                </a:lnTo>
                <a:cubicBezTo>
                  <a:pt x="8998" y="744278"/>
                  <a:pt x="0" y="735280"/>
                  <a:pt x="0" y="724181"/>
                </a:cubicBezTo>
                <a:lnTo>
                  <a:pt x="0" y="643795"/>
                </a:lnTo>
                <a:cubicBezTo>
                  <a:pt x="0" y="632696"/>
                  <a:pt x="8998" y="623698"/>
                  <a:pt x="20097" y="623698"/>
                </a:cubicBezTo>
                <a:lnTo>
                  <a:pt x="170822" y="623698"/>
                </a:lnTo>
                <a:cubicBezTo>
                  <a:pt x="181921" y="623698"/>
                  <a:pt x="190919" y="632696"/>
                  <a:pt x="190919" y="643795"/>
                </a:cubicBezTo>
                <a:close/>
                <a:moveTo>
                  <a:pt x="190919" y="391182"/>
                </a:moveTo>
                <a:lnTo>
                  <a:pt x="190919" y="471568"/>
                </a:lnTo>
                <a:cubicBezTo>
                  <a:pt x="190919" y="482667"/>
                  <a:pt x="181921" y="491665"/>
                  <a:pt x="170822" y="491665"/>
                </a:cubicBezTo>
                <a:lnTo>
                  <a:pt x="20097" y="491665"/>
                </a:lnTo>
                <a:cubicBezTo>
                  <a:pt x="8998" y="491665"/>
                  <a:pt x="0" y="482667"/>
                  <a:pt x="0" y="471568"/>
                </a:cubicBezTo>
                <a:lnTo>
                  <a:pt x="0" y="391182"/>
                </a:lnTo>
                <a:cubicBezTo>
                  <a:pt x="0" y="380083"/>
                  <a:pt x="8998" y="371085"/>
                  <a:pt x="20097" y="371085"/>
                </a:cubicBezTo>
                <a:lnTo>
                  <a:pt x="170822" y="371085"/>
                </a:lnTo>
                <a:cubicBezTo>
                  <a:pt x="181921" y="371085"/>
                  <a:pt x="190919" y="380083"/>
                  <a:pt x="190919" y="391182"/>
                </a:cubicBezTo>
                <a:close/>
                <a:moveTo>
                  <a:pt x="488834" y="1447671"/>
                </a:moveTo>
                <a:lnTo>
                  <a:pt x="488834" y="1598397"/>
                </a:lnTo>
                <a:cubicBezTo>
                  <a:pt x="488834" y="1609496"/>
                  <a:pt x="479836" y="1618494"/>
                  <a:pt x="468737" y="1618494"/>
                </a:cubicBezTo>
                <a:lnTo>
                  <a:pt x="388351" y="1618494"/>
                </a:lnTo>
                <a:cubicBezTo>
                  <a:pt x="377252" y="1618494"/>
                  <a:pt x="368254" y="1609496"/>
                  <a:pt x="368254" y="1598397"/>
                </a:cubicBezTo>
                <a:lnTo>
                  <a:pt x="368254" y="1447671"/>
                </a:lnTo>
                <a:cubicBezTo>
                  <a:pt x="368254" y="1436572"/>
                  <a:pt x="377252" y="1427574"/>
                  <a:pt x="388351" y="1427574"/>
                </a:cubicBezTo>
                <a:lnTo>
                  <a:pt x="468737" y="1427574"/>
                </a:lnTo>
                <a:cubicBezTo>
                  <a:pt x="479836" y="1427574"/>
                  <a:pt x="488834" y="1436572"/>
                  <a:pt x="488834" y="1447671"/>
                </a:cubicBezTo>
                <a:close/>
                <a:moveTo>
                  <a:pt x="488835" y="20096"/>
                </a:moveTo>
                <a:lnTo>
                  <a:pt x="488835" y="170820"/>
                </a:lnTo>
                <a:cubicBezTo>
                  <a:pt x="488835" y="181918"/>
                  <a:pt x="479837" y="190916"/>
                  <a:pt x="468738" y="190916"/>
                </a:cubicBezTo>
                <a:lnTo>
                  <a:pt x="388352" y="190916"/>
                </a:lnTo>
                <a:cubicBezTo>
                  <a:pt x="377253" y="190916"/>
                  <a:pt x="368255" y="181918"/>
                  <a:pt x="368255" y="170820"/>
                </a:cubicBezTo>
                <a:lnTo>
                  <a:pt x="368255" y="20096"/>
                </a:lnTo>
                <a:cubicBezTo>
                  <a:pt x="368255" y="8998"/>
                  <a:pt x="377253" y="0"/>
                  <a:pt x="388352" y="0"/>
                </a:cubicBezTo>
                <a:lnTo>
                  <a:pt x="468738" y="0"/>
                </a:lnTo>
                <a:cubicBezTo>
                  <a:pt x="479837" y="0"/>
                  <a:pt x="488835" y="8998"/>
                  <a:pt x="488835" y="20096"/>
                </a:cubicBezTo>
                <a:close/>
                <a:moveTo>
                  <a:pt x="741446" y="1447673"/>
                </a:moveTo>
                <a:lnTo>
                  <a:pt x="741446" y="1598399"/>
                </a:lnTo>
                <a:cubicBezTo>
                  <a:pt x="741446" y="1609498"/>
                  <a:pt x="732448" y="1618496"/>
                  <a:pt x="721349" y="1618496"/>
                </a:cubicBezTo>
                <a:lnTo>
                  <a:pt x="640963" y="1618495"/>
                </a:lnTo>
                <a:cubicBezTo>
                  <a:pt x="629864" y="1618495"/>
                  <a:pt x="620866" y="1609497"/>
                  <a:pt x="620866" y="1598398"/>
                </a:cubicBezTo>
                <a:lnTo>
                  <a:pt x="620866" y="1447672"/>
                </a:lnTo>
                <a:cubicBezTo>
                  <a:pt x="620866" y="1436573"/>
                  <a:pt x="629864" y="1427575"/>
                  <a:pt x="640963" y="1427575"/>
                </a:cubicBezTo>
                <a:lnTo>
                  <a:pt x="721349" y="1427576"/>
                </a:lnTo>
                <a:cubicBezTo>
                  <a:pt x="732448" y="1427576"/>
                  <a:pt x="741446" y="1436574"/>
                  <a:pt x="741446" y="1447673"/>
                </a:cubicBezTo>
                <a:close/>
                <a:moveTo>
                  <a:pt x="741447" y="20097"/>
                </a:moveTo>
                <a:lnTo>
                  <a:pt x="741447" y="170821"/>
                </a:lnTo>
                <a:cubicBezTo>
                  <a:pt x="741447" y="181919"/>
                  <a:pt x="732449" y="190917"/>
                  <a:pt x="721350" y="190917"/>
                </a:cubicBezTo>
                <a:lnTo>
                  <a:pt x="640964" y="190916"/>
                </a:lnTo>
                <a:cubicBezTo>
                  <a:pt x="629865" y="190916"/>
                  <a:pt x="620867" y="181918"/>
                  <a:pt x="620867" y="170820"/>
                </a:cubicBezTo>
                <a:lnTo>
                  <a:pt x="620867" y="20096"/>
                </a:lnTo>
                <a:cubicBezTo>
                  <a:pt x="620867" y="8998"/>
                  <a:pt x="629865" y="0"/>
                  <a:pt x="640964" y="0"/>
                </a:cubicBezTo>
                <a:lnTo>
                  <a:pt x="721350" y="1"/>
                </a:lnTo>
                <a:cubicBezTo>
                  <a:pt x="732449" y="1"/>
                  <a:pt x="741447" y="8999"/>
                  <a:pt x="741447" y="20097"/>
                </a:cubicBezTo>
                <a:close/>
                <a:moveTo>
                  <a:pt x="994059" y="1447673"/>
                </a:moveTo>
                <a:lnTo>
                  <a:pt x="994059" y="1598399"/>
                </a:lnTo>
                <a:cubicBezTo>
                  <a:pt x="994059" y="1609498"/>
                  <a:pt x="985061" y="1618496"/>
                  <a:pt x="973962" y="1618496"/>
                </a:cubicBezTo>
                <a:lnTo>
                  <a:pt x="893576" y="1618496"/>
                </a:lnTo>
                <a:cubicBezTo>
                  <a:pt x="882477" y="1618496"/>
                  <a:pt x="873479" y="1609498"/>
                  <a:pt x="873479" y="1598399"/>
                </a:cubicBezTo>
                <a:lnTo>
                  <a:pt x="873479" y="1447673"/>
                </a:lnTo>
                <a:cubicBezTo>
                  <a:pt x="873479" y="1436574"/>
                  <a:pt x="882477" y="1427576"/>
                  <a:pt x="893576" y="1427576"/>
                </a:cubicBezTo>
                <a:lnTo>
                  <a:pt x="973962" y="1427576"/>
                </a:lnTo>
                <a:cubicBezTo>
                  <a:pt x="985061" y="1427576"/>
                  <a:pt x="994059" y="1436574"/>
                  <a:pt x="994059" y="1447673"/>
                </a:cubicBezTo>
                <a:close/>
                <a:moveTo>
                  <a:pt x="994060" y="20097"/>
                </a:moveTo>
                <a:lnTo>
                  <a:pt x="994060" y="170821"/>
                </a:lnTo>
                <a:cubicBezTo>
                  <a:pt x="994060" y="181919"/>
                  <a:pt x="985062" y="190917"/>
                  <a:pt x="973963" y="190917"/>
                </a:cubicBezTo>
                <a:lnTo>
                  <a:pt x="893577" y="190917"/>
                </a:lnTo>
                <a:cubicBezTo>
                  <a:pt x="882478" y="190917"/>
                  <a:pt x="873480" y="181919"/>
                  <a:pt x="873480" y="170821"/>
                </a:cubicBezTo>
                <a:lnTo>
                  <a:pt x="873480" y="20097"/>
                </a:lnTo>
                <a:cubicBezTo>
                  <a:pt x="873480" y="8999"/>
                  <a:pt x="882478" y="1"/>
                  <a:pt x="893577" y="1"/>
                </a:cubicBezTo>
                <a:lnTo>
                  <a:pt x="973963" y="1"/>
                </a:lnTo>
                <a:cubicBezTo>
                  <a:pt x="985062" y="1"/>
                  <a:pt x="994060" y="8999"/>
                  <a:pt x="994060" y="20097"/>
                </a:cubicBezTo>
                <a:close/>
                <a:moveTo>
                  <a:pt x="1246673" y="1447674"/>
                </a:moveTo>
                <a:lnTo>
                  <a:pt x="1246673" y="1598400"/>
                </a:lnTo>
                <a:cubicBezTo>
                  <a:pt x="1246673" y="1609499"/>
                  <a:pt x="1237675" y="1618497"/>
                  <a:pt x="1226576" y="1618497"/>
                </a:cubicBezTo>
                <a:lnTo>
                  <a:pt x="1146190" y="1618497"/>
                </a:lnTo>
                <a:cubicBezTo>
                  <a:pt x="1135091" y="1618497"/>
                  <a:pt x="1126092" y="1609499"/>
                  <a:pt x="1126092" y="1598400"/>
                </a:cubicBezTo>
                <a:lnTo>
                  <a:pt x="1126092" y="1447674"/>
                </a:lnTo>
                <a:cubicBezTo>
                  <a:pt x="1126092" y="1436575"/>
                  <a:pt x="1135091" y="1427577"/>
                  <a:pt x="1146190" y="1427577"/>
                </a:cubicBezTo>
                <a:lnTo>
                  <a:pt x="1226576" y="1427577"/>
                </a:lnTo>
                <a:cubicBezTo>
                  <a:pt x="1237675" y="1427577"/>
                  <a:pt x="1246673" y="1436575"/>
                  <a:pt x="1246673" y="1447674"/>
                </a:cubicBezTo>
                <a:close/>
                <a:moveTo>
                  <a:pt x="1246673" y="20097"/>
                </a:moveTo>
                <a:lnTo>
                  <a:pt x="1246673" y="170821"/>
                </a:lnTo>
                <a:cubicBezTo>
                  <a:pt x="1246673" y="181919"/>
                  <a:pt x="1237675" y="190917"/>
                  <a:pt x="1226576" y="190917"/>
                </a:cubicBezTo>
                <a:lnTo>
                  <a:pt x="1146190" y="190917"/>
                </a:lnTo>
                <a:cubicBezTo>
                  <a:pt x="1135091" y="190917"/>
                  <a:pt x="1126093" y="181919"/>
                  <a:pt x="1126093" y="170821"/>
                </a:cubicBezTo>
                <a:lnTo>
                  <a:pt x="1126093" y="20097"/>
                </a:lnTo>
                <a:cubicBezTo>
                  <a:pt x="1126093" y="8999"/>
                  <a:pt x="1135091" y="1"/>
                  <a:pt x="1146190" y="1"/>
                </a:cubicBezTo>
                <a:lnTo>
                  <a:pt x="1226576" y="1"/>
                </a:lnTo>
                <a:cubicBezTo>
                  <a:pt x="1237675" y="1"/>
                  <a:pt x="1246673" y="8999"/>
                  <a:pt x="1246673" y="20097"/>
                </a:cubicBezTo>
                <a:close/>
                <a:moveTo>
                  <a:pt x="1390268" y="421764"/>
                </a:moveTo>
                <a:lnTo>
                  <a:pt x="1390268" y="1198829"/>
                </a:lnTo>
                <a:cubicBezTo>
                  <a:pt x="1390268" y="1306122"/>
                  <a:pt x="1303289" y="1393101"/>
                  <a:pt x="1195996" y="1393101"/>
                </a:cubicBezTo>
                <a:lnTo>
                  <a:pt x="418930" y="1393100"/>
                </a:lnTo>
                <a:cubicBezTo>
                  <a:pt x="311637" y="1393100"/>
                  <a:pt x="224658" y="1306121"/>
                  <a:pt x="224658" y="1198828"/>
                </a:cubicBezTo>
                <a:lnTo>
                  <a:pt x="224658" y="421763"/>
                </a:lnTo>
                <a:cubicBezTo>
                  <a:pt x="224658" y="314470"/>
                  <a:pt x="311637" y="227491"/>
                  <a:pt x="418930" y="227491"/>
                </a:cubicBezTo>
                <a:lnTo>
                  <a:pt x="1195996" y="227492"/>
                </a:lnTo>
                <a:cubicBezTo>
                  <a:pt x="1303289" y="227492"/>
                  <a:pt x="1390268" y="314471"/>
                  <a:pt x="1390268" y="421764"/>
                </a:cubicBezTo>
                <a:close/>
                <a:moveTo>
                  <a:pt x="1614925" y="1149022"/>
                </a:moveTo>
                <a:lnTo>
                  <a:pt x="1614925" y="1229408"/>
                </a:lnTo>
                <a:cubicBezTo>
                  <a:pt x="1614925" y="1240507"/>
                  <a:pt x="1605927" y="1249505"/>
                  <a:pt x="1594828" y="1249505"/>
                </a:cubicBezTo>
                <a:lnTo>
                  <a:pt x="1444104" y="1249505"/>
                </a:lnTo>
                <a:cubicBezTo>
                  <a:pt x="1433005" y="1249505"/>
                  <a:pt x="1424007" y="1240507"/>
                  <a:pt x="1424007" y="1229408"/>
                </a:cubicBezTo>
                <a:lnTo>
                  <a:pt x="1424007" y="1149022"/>
                </a:lnTo>
                <a:cubicBezTo>
                  <a:pt x="1424007" y="1137923"/>
                  <a:pt x="1433005" y="1128925"/>
                  <a:pt x="1444104" y="1128925"/>
                </a:cubicBezTo>
                <a:lnTo>
                  <a:pt x="1594828" y="1128925"/>
                </a:lnTo>
                <a:cubicBezTo>
                  <a:pt x="1605927" y="1128925"/>
                  <a:pt x="1614925" y="1137923"/>
                  <a:pt x="1614925" y="1149022"/>
                </a:cubicBezTo>
                <a:close/>
                <a:moveTo>
                  <a:pt x="1614925" y="896409"/>
                </a:moveTo>
                <a:lnTo>
                  <a:pt x="1614925" y="976795"/>
                </a:lnTo>
                <a:cubicBezTo>
                  <a:pt x="1614925" y="987894"/>
                  <a:pt x="1605927" y="996892"/>
                  <a:pt x="1594828" y="996892"/>
                </a:cubicBezTo>
                <a:lnTo>
                  <a:pt x="1444104" y="996892"/>
                </a:lnTo>
                <a:cubicBezTo>
                  <a:pt x="1433005" y="996892"/>
                  <a:pt x="1424007" y="987894"/>
                  <a:pt x="1424007" y="976795"/>
                </a:cubicBezTo>
                <a:lnTo>
                  <a:pt x="1424007" y="896409"/>
                </a:lnTo>
                <a:cubicBezTo>
                  <a:pt x="1424007" y="885310"/>
                  <a:pt x="1433005" y="876312"/>
                  <a:pt x="1444104" y="876312"/>
                </a:cubicBezTo>
                <a:lnTo>
                  <a:pt x="1594828" y="876312"/>
                </a:lnTo>
                <a:cubicBezTo>
                  <a:pt x="1605927" y="876312"/>
                  <a:pt x="1614925" y="885310"/>
                  <a:pt x="1614925" y="896409"/>
                </a:cubicBezTo>
                <a:close/>
                <a:moveTo>
                  <a:pt x="1614925" y="643796"/>
                </a:moveTo>
                <a:lnTo>
                  <a:pt x="1614925" y="724182"/>
                </a:lnTo>
                <a:cubicBezTo>
                  <a:pt x="1614925" y="735281"/>
                  <a:pt x="1605927" y="744279"/>
                  <a:pt x="1594828" y="744279"/>
                </a:cubicBezTo>
                <a:lnTo>
                  <a:pt x="1444104" y="744279"/>
                </a:lnTo>
                <a:cubicBezTo>
                  <a:pt x="1433005" y="744279"/>
                  <a:pt x="1424007" y="735281"/>
                  <a:pt x="1424007" y="724182"/>
                </a:cubicBezTo>
                <a:lnTo>
                  <a:pt x="1424007" y="643796"/>
                </a:lnTo>
                <a:cubicBezTo>
                  <a:pt x="1424007" y="632697"/>
                  <a:pt x="1433005" y="623699"/>
                  <a:pt x="1444104" y="623699"/>
                </a:cubicBezTo>
                <a:lnTo>
                  <a:pt x="1594828" y="623699"/>
                </a:lnTo>
                <a:cubicBezTo>
                  <a:pt x="1605927" y="623699"/>
                  <a:pt x="1614925" y="632697"/>
                  <a:pt x="1614925" y="643796"/>
                </a:cubicBezTo>
                <a:close/>
                <a:moveTo>
                  <a:pt x="1614925" y="391183"/>
                </a:moveTo>
                <a:lnTo>
                  <a:pt x="1614925" y="471569"/>
                </a:lnTo>
                <a:cubicBezTo>
                  <a:pt x="1614925" y="482668"/>
                  <a:pt x="1605927" y="491666"/>
                  <a:pt x="1594828" y="491666"/>
                </a:cubicBezTo>
                <a:lnTo>
                  <a:pt x="1444104" y="491666"/>
                </a:lnTo>
                <a:cubicBezTo>
                  <a:pt x="1433005" y="491666"/>
                  <a:pt x="1424007" y="482668"/>
                  <a:pt x="1424007" y="471569"/>
                </a:cubicBezTo>
                <a:lnTo>
                  <a:pt x="1424007" y="391183"/>
                </a:lnTo>
                <a:cubicBezTo>
                  <a:pt x="1424007" y="380084"/>
                  <a:pt x="1433005" y="371086"/>
                  <a:pt x="1444104" y="371086"/>
                </a:cubicBezTo>
                <a:lnTo>
                  <a:pt x="1594828" y="371086"/>
                </a:lnTo>
                <a:cubicBezTo>
                  <a:pt x="1605927" y="371086"/>
                  <a:pt x="1614925" y="380084"/>
                  <a:pt x="1614925" y="391183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</a:p>
        </p:txBody>
      </p:sp>
      <p:sp>
        <p:nvSpPr>
          <p:cNvPr id="29" name="任意多边形 28"/>
          <p:cNvSpPr/>
          <p:nvPr/>
        </p:nvSpPr>
        <p:spPr>
          <a:xfrm>
            <a:off x="6421028" y="2611465"/>
            <a:ext cx="498171" cy="2126450"/>
          </a:xfrm>
          <a:custGeom>
            <a:avLst/>
            <a:gdLst>
              <a:gd name="connsiteX0" fmla="*/ 637730 w 668038"/>
              <a:gd name="connsiteY0" fmla="*/ 0 h 2935706"/>
              <a:gd name="connsiteX1" fmla="*/ 57 w 668038"/>
              <a:gd name="connsiteY1" fmla="*/ 697832 h 2935706"/>
              <a:gd name="connsiteX2" fmla="*/ 667809 w 668038"/>
              <a:gd name="connsiteY2" fmla="*/ 1846848 h 2935706"/>
              <a:gd name="connsiteX3" fmla="*/ 78262 w 668038"/>
              <a:gd name="connsiteY3" fmla="*/ 2935706 h 293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38" h="2935706">
                <a:moveTo>
                  <a:pt x="637730" y="0"/>
                </a:moveTo>
                <a:cubicBezTo>
                  <a:pt x="316387" y="195012"/>
                  <a:pt x="-4956" y="390024"/>
                  <a:pt x="57" y="697832"/>
                </a:cubicBezTo>
                <a:cubicBezTo>
                  <a:pt x="5070" y="1005640"/>
                  <a:pt x="654775" y="1473869"/>
                  <a:pt x="667809" y="1846848"/>
                </a:cubicBezTo>
                <a:cubicBezTo>
                  <a:pt x="680843" y="2219827"/>
                  <a:pt x="133407" y="2746209"/>
                  <a:pt x="78262" y="2935706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34" name="Oval 159">
            <a:extLst>
              <a:ext uri="{FF2B5EF4-FFF2-40B4-BE49-F238E27FC236}">
                <a16:creationId xmlns:a16="http://schemas.microsoft.com/office/drawing/2014/main" id="{4D6D7246-E8BC-094D-B7F3-3A609964D330}"/>
              </a:ext>
            </a:extLst>
          </p:cNvPr>
          <p:cNvSpPr/>
          <p:nvPr/>
        </p:nvSpPr>
        <p:spPr>
          <a:xfrm>
            <a:off x="6274639" y="1939865"/>
            <a:ext cx="880991" cy="855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3"/>
                </a:solidFill>
              </a:rPr>
              <a:t>APP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380612" y="2131057"/>
            <a:ext cx="507214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600">
                <a:solidFill>
                  <a:schemeClr val="accent3"/>
                </a:solidFill>
              </a:rPr>
              <a:t>模块</a:t>
            </a:r>
            <a:r>
              <a:rPr lang="en-US" altLang="zh-CN" sz="600">
                <a:solidFill>
                  <a:schemeClr val="accent3"/>
                </a:solidFill>
              </a:rPr>
              <a:t>A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487482" y="2154559"/>
            <a:ext cx="507214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600">
                <a:solidFill>
                  <a:schemeClr val="accent3"/>
                </a:solidFill>
              </a:rPr>
              <a:t>模块</a:t>
            </a:r>
            <a:r>
              <a:rPr lang="en-US" altLang="zh-CN" sz="600">
                <a:solidFill>
                  <a:schemeClr val="accent3"/>
                </a:solidFill>
              </a:rPr>
              <a:t>B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515476" y="1936999"/>
            <a:ext cx="398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accent3"/>
                </a:solidFill>
              </a:rPr>
              <a:t>App</a:t>
            </a:r>
            <a:endParaRPr lang="zh-CN" altLang="en-US" sz="600" dirty="0">
              <a:solidFill>
                <a:schemeClr val="accent3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586356" y="2178061"/>
            <a:ext cx="461375" cy="4552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700" dirty="0">
                <a:solidFill>
                  <a:schemeClr val="accent3"/>
                </a:solidFill>
              </a:rPr>
              <a:t>Module</a:t>
            </a:r>
            <a:endParaRPr lang="zh-CN" altLang="en-US" sz="700" dirty="0">
              <a:solidFill>
                <a:schemeClr val="accent3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759043" y="2581809"/>
            <a:ext cx="47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3"/>
                </a:solidFill>
              </a:rPr>
              <a:t>VM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196696" y="4176867"/>
            <a:ext cx="1051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Runtime Process</a:t>
            </a:r>
            <a:endParaRPr lang="zh-CN" altLang="en-US" sz="1000" dirty="0"/>
          </a:p>
        </p:txBody>
      </p:sp>
      <p:sp>
        <p:nvSpPr>
          <p:cNvPr id="64" name="圆角矩形 63"/>
          <p:cNvSpPr/>
          <p:nvPr/>
        </p:nvSpPr>
        <p:spPr>
          <a:xfrm>
            <a:off x="5429051" y="3121580"/>
            <a:ext cx="295304" cy="2688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FnA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5282181" y="3431393"/>
            <a:ext cx="295304" cy="2688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FnB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5621358" y="3431393"/>
            <a:ext cx="295304" cy="2688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FnB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5475089" y="3090622"/>
            <a:ext cx="295304" cy="2688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FnA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5319488" y="3400435"/>
            <a:ext cx="295304" cy="2688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FnB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5649934" y="3400435"/>
            <a:ext cx="295304" cy="2688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FnC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5367415" y="3368315"/>
            <a:ext cx="295304" cy="2688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FnB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5697861" y="3368315"/>
            <a:ext cx="295304" cy="2688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FnC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6618889" y="3280693"/>
            <a:ext cx="379938" cy="27095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</a:t>
            </a:r>
            <a:r>
              <a:rPr lang="en-US" altLang="zh-CN" sz="1000" dirty="0">
                <a:solidFill>
                  <a:schemeClr val="accent3"/>
                </a:solidFill>
              </a:rPr>
              <a:t>()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cxnSp>
        <p:nvCxnSpPr>
          <p:cNvPr id="81" name="直接箭头连接符 80"/>
          <p:cNvCxnSpPr/>
          <p:nvPr/>
        </p:nvCxnSpPr>
        <p:spPr>
          <a:xfrm>
            <a:off x="6038840" y="3416171"/>
            <a:ext cx="51397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6031383" y="3254562"/>
            <a:ext cx="4507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/>
              <a:t>queue</a:t>
            </a:r>
            <a:endParaRPr lang="zh-CN" altLang="en-US" sz="800" dirty="0"/>
          </a:p>
        </p:txBody>
      </p:sp>
      <p:sp>
        <p:nvSpPr>
          <p:cNvPr id="75" name="圆角矩形 74"/>
          <p:cNvSpPr/>
          <p:nvPr/>
        </p:nvSpPr>
        <p:spPr>
          <a:xfrm>
            <a:off x="5523016" y="3058502"/>
            <a:ext cx="295304" cy="2688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 err="1">
                <a:solidFill>
                  <a:schemeClr val="accent3"/>
                </a:solidFill>
              </a:rPr>
              <a:t>FnA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683287" y="3515474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 err="1"/>
              <a:t>libuv</a:t>
            </a:r>
            <a:endParaRPr lang="en-US" altLang="zh-CN" sz="800" dirty="0"/>
          </a:p>
          <a:p>
            <a:pPr algn="ctr"/>
            <a:r>
              <a:rPr lang="en-US" altLang="zh-CN" sz="800" dirty="0"/>
              <a:t>(</a:t>
            </a:r>
            <a:r>
              <a:rPr lang="en-US" altLang="zh-CN" sz="800" dirty="0" err="1"/>
              <a:t>Async</a:t>
            </a:r>
            <a:r>
              <a:rPr lang="en-US" altLang="zh-CN" sz="800" dirty="0"/>
              <a:t> I/O)</a:t>
            </a:r>
            <a:endParaRPr lang="zh-CN" altLang="en-US" sz="800" dirty="0"/>
          </a:p>
        </p:txBody>
      </p:sp>
      <p:cxnSp>
        <p:nvCxnSpPr>
          <p:cNvPr id="99" name="曲线连接符 98"/>
          <p:cNvCxnSpPr>
            <a:stCxn id="34" idx="2"/>
          </p:cNvCxnSpPr>
          <p:nvPr/>
        </p:nvCxnSpPr>
        <p:spPr>
          <a:xfrm rot="10800000" flipV="1">
            <a:off x="5683811" y="2367730"/>
            <a:ext cx="590828" cy="615281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613917" y="4567025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Kernel</a:t>
            </a:r>
            <a:endParaRPr lang="zh-CN" altLang="en-US" sz="1100" dirty="0"/>
          </a:p>
        </p:txBody>
      </p:sp>
      <p:grpSp>
        <p:nvGrpSpPr>
          <p:cNvPr id="131" name="组合 130"/>
          <p:cNvGrpSpPr/>
          <p:nvPr/>
        </p:nvGrpSpPr>
        <p:grpSpPr>
          <a:xfrm>
            <a:off x="770755" y="1609654"/>
            <a:ext cx="3779086" cy="4488747"/>
            <a:chOff x="770755" y="1609654"/>
            <a:chExt cx="3779086" cy="4488747"/>
          </a:xfrm>
        </p:grpSpPr>
        <p:sp>
          <p:nvSpPr>
            <p:cNvPr id="116" name="矩形 115"/>
            <p:cNvSpPr/>
            <p:nvPr/>
          </p:nvSpPr>
          <p:spPr>
            <a:xfrm>
              <a:off x="770755" y="1657321"/>
              <a:ext cx="3779086" cy="444108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54507" y="1908090"/>
              <a:ext cx="3621240" cy="148351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chemeClr val="accent3"/>
                  </a:solidFill>
                </a:rPr>
                <a:t>interface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IEventListener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{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OnEvent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long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event);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};</a:t>
              </a:r>
            </a:p>
            <a:p>
              <a:br>
                <a:rPr lang="en-US" altLang="zh-CN" sz="900" dirty="0">
                  <a:solidFill>
                    <a:schemeClr val="accent3"/>
                  </a:solidFill>
                </a:rPr>
              </a:br>
              <a:r>
                <a:rPr lang="en-US" altLang="zh-CN" sz="900" b="1" dirty="0">
                  <a:solidFill>
                    <a:schemeClr val="accent3"/>
                  </a:solidFill>
                </a:rPr>
                <a:t>interface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IDemo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{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AddEventListener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IEventListener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listener);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FnA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();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FnB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();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FnC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();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i="1" dirty="0">
                  <a:solidFill>
                    <a:schemeClr val="accent3"/>
                  </a:solidFill>
                </a:rPr>
                <a:t>// ...</a:t>
              </a:r>
              <a:endParaRPr lang="en-US" altLang="zh-CN" sz="900" dirty="0">
                <a:solidFill>
                  <a:schemeClr val="accent3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842256" y="3804029"/>
              <a:ext cx="3633491" cy="217890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chemeClr val="accent3"/>
                  </a:solidFill>
                </a:rPr>
                <a:t>class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IEventListener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{</a:t>
              </a:r>
            </a:p>
            <a:p>
              <a:r>
                <a:rPr lang="en-US" altLang="zh-CN" sz="900" b="1" dirty="0">
                  <a:solidFill>
                    <a:schemeClr val="accent3"/>
                  </a:solidFill>
                </a:rPr>
                <a:t>public:</a:t>
              </a:r>
              <a:endParaRPr lang="en-US" altLang="zh-CN" sz="900" dirty="0">
                <a:solidFill>
                  <a:schemeClr val="accent3"/>
                </a:solidFill>
              </a:endParaRP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OnEvent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long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event) { uniapp.log("Event received :%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ld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\n", event); }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};</a:t>
              </a:r>
            </a:p>
            <a:p>
              <a:br>
                <a:rPr lang="en-US" altLang="zh-CN" sz="900" dirty="0">
                  <a:solidFill>
                    <a:schemeClr val="accent3"/>
                  </a:solidFill>
                </a:rPr>
              </a:br>
              <a:r>
                <a:rPr lang="en-US" altLang="zh-CN" sz="900" b="1" dirty="0">
                  <a:solidFill>
                    <a:schemeClr val="accent3"/>
                  </a:solidFill>
                </a:rPr>
                <a:t>class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IDemo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{</a:t>
              </a:r>
            </a:p>
            <a:p>
              <a:r>
                <a:rPr lang="en-US" altLang="zh-CN" sz="900" b="1" dirty="0">
                  <a:solidFill>
                    <a:schemeClr val="accent3"/>
                  </a:solidFill>
                </a:rPr>
                <a:t>public:</a:t>
              </a:r>
              <a:endParaRPr lang="en-US" altLang="zh-CN" sz="900" dirty="0">
                <a:solidFill>
                  <a:schemeClr val="accent3"/>
                </a:solidFill>
              </a:endParaRP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AddEventListener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IEventListener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*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listener) { listener_ = listener; }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FnA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() { listener_-&gt;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OnEvent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(1); </a:t>
              </a:r>
              <a:r>
                <a:rPr lang="en-US" altLang="zh-CN" sz="900" i="1" dirty="0">
                  <a:solidFill>
                    <a:schemeClr val="accent3"/>
                  </a:solidFill>
                </a:rPr>
                <a:t>/* TODO: …*/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}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FnB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() { listener_-&gt;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OnEvent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(2);  </a:t>
              </a:r>
              <a:r>
                <a:rPr lang="en-US" altLang="zh-CN" sz="900" i="1" dirty="0">
                  <a:solidFill>
                    <a:schemeClr val="accent3"/>
                  </a:solidFill>
                </a:rPr>
                <a:t>/* TODO: …*/ 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}</a:t>
              </a: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b="1" dirty="0">
                  <a:solidFill>
                    <a:schemeClr val="accent3"/>
                  </a:solidFill>
                </a:rPr>
                <a:t>void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FnC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() { listener_-&gt;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OnEvent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(3); </a:t>
              </a:r>
              <a:r>
                <a:rPr lang="en-US" altLang="zh-CN" sz="900" i="1" dirty="0">
                  <a:solidFill>
                    <a:schemeClr val="accent3"/>
                  </a:solidFill>
                </a:rPr>
                <a:t> /* TODO: …*/ 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}</a:t>
              </a:r>
            </a:p>
            <a:p>
              <a:br>
                <a:rPr lang="en-US" altLang="zh-CN" sz="900" dirty="0">
                  <a:solidFill>
                    <a:schemeClr val="accent3"/>
                  </a:solidFill>
                </a:rPr>
              </a:br>
              <a:r>
                <a:rPr lang="en-US" altLang="zh-CN" sz="900" b="1" dirty="0">
                  <a:solidFill>
                    <a:schemeClr val="accent3"/>
                  </a:solidFill>
                </a:rPr>
                <a:t>private:</a:t>
              </a:r>
              <a:endParaRPr lang="en-US" altLang="zh-CN" sz="900" dirty="0">
                <a:solidFill>
                  <a:schemeClr val="accent3"/>
                </a:solidFill>
              </a:endParaRPr>
            </a:p>
            <a:p>
              <a:r>
                <a:rPr lang="en-US" altLang="zh-CN" sz="900" dirty="0">
                  <a:solidFill>
                    <a:schemeClr val="accent3"/>
                  </a:solidFill>
                </a:rPr>
                <a:t>    </a:t>
              </a:r>
              <a:r>
                <a:rPr lang="en-US" altLang="zh-CN" sz="900" dirty="0" err="1">
                  <a:solidFill>
                    <a:schemeClr val="accent3"/>
                  </a:solidFill>
                </a:rPr>
                <a:t>IEventListener</a:t>
              </a:r>
              <a:r>
                <a:rPr lang="en-US" altLang="zh-CN" sz="900" dirty="0">
                  <a:solidFill>
                    <a:schemeClr val="accent3"/>
                  </a:solidFill>
                </a:rPr>
                <a:t>* listener_;</a:t>
              </a:r>
            </a:p>
          </p:txBody>
        </p:sp>
        <p:sp>
          <p:nvSpPr>
            <p:cNvPr id="117" name="矩形 116"/>
            <p:cNvSpPr/>
            <p:nvPr/>
          </p:nvSpPr>
          <p:spPr>
            <a:xfrm>
              <a:off x="2383046" y="1609654"/>
              <a:ext cx="914868" cy="30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i="1" dirty="0">
                  <a:solidFill>
                    <a:schemeClr val="accent3"/>
                  </a:solidFill>
                </a:rPr>
                <a:t>demo.idl</a:t>
              </a:r>
              <a:endParaRPr lang="en-US" altLang="zh-CN" sz="1600" dirty="0">
                <a:solidFill>
                  <a:schemeClr val="accent3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2298736" y="3547351"/>
              <a:ext cx="1060548" cy="30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i="1" dirty="0">
                  <a:solidFill>
                    <a:schemeClr val="accent3"/>
                  </a:solidFill>
                </a:rPr>
                <a:t>demo.cpp </a:t>
              </a:r>
            </a:p>
          </p:txBody>
        </p:sp>
      </p:grpSp>
      <p:sp>
        <p:nvSpPr>
          <p:cNvPr id="123" name="文本框 122"/>
          <p:cNvSpPr txBox="1"/>
          <p:nvPr/>
        </p:nvSpPr>
        <p:spPr>
          <a:xfrm>
            <a:off x="7228001" y="5341621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UniApp</a:t>
            </a:r>
            <a:r>
              <a:rPr lang="zh-CN" altLang="en-US" dirty="0"/>
              <a:t>的并发执行模型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6007213" y="5778359"/>
            <a:ext cx="494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/>
              <a:t>一个</a:t>
            </a:r>
            <a:r>
              <a:rPr lang="en-US" altLang="zh-CN" sz="1200" i="1" dirty="0"/>
              <a:t>App</a:t>
            </a:r>
            <a:r>
              <a:rPr lang="zh-CN" altLang="en-US" sz="1200" i="1" dirty="0"/>
              <a:t>对应一个</a:t>
            </a:r>
            <a:r>
              <a:rPr lang="en-US" altLang="zh-CN" sz="1200" i="1" dirty="0"/>
              <a:t>runtime</a:t>
            </a:r>
            <a:r>
              <a:rPr lang="zh-CN" altLang="en-US" sz="1200" i="1" dirty="0"/>
              <a:t>进程。</a:t>
            </a:r>
            <a:r>
              <a:rPr lang="en-US" altLang="zh-CN" sz="1200" i="1" dirty="0"/>
              <a:t>Runtime</a:t>
            </a:r>
            <a:r>
              <a:rPr lang="zh-CN" altLang="en-US" sz="1200" i="1" dirty="0"/>
              <a:t>在执行</a:t>
            </a:r>
            <a:r>
              <a:rPr lang="en-US" altLang="zh-CN" sz="1200" i="1" dirty="0"/>
              <a:t>APP</a:t>
            </a:r>
            <a:r>
              <a:rPr lang="zh-CN" altLang="en-US" sz="1200" i="1" dirty="0"/>
              <a:t>时，使用</a:t>
            </a:r>
            <a:r>
              <a:rPr lang="en-US" altLang="zh-CN" sz="1200" i="1" dirty="0" err="1"/>
              <a:t>libuv</a:t>
            </a:r>
            <a:r>
              <a:rPr lang="zh-CN" altLang="en-US" sz="1200" i="1" dirty="0"/>
              <a:t>实现单进程异步</a:t>
            </a:r>
            <a:r>
              <a:rPr lang="en-US" altLang="zh-CN" sz="1200" i="1" dirty="0"/>
              <a:t>I/O</a:t>
            </a:r>
            <a:r>
              <a:rPr lang="zh-CN" altLang="en-US" sz="1200" i="1" dirty="0"/>
              <a:t>。（为什么这样做？）</a:t>
            </a:r>
            <a:endParaRPr lang="en-US" altLang="zh-CN" sz="1200" i="1" dirty="0"/>
          </a:p>
        </p:txBody>
      </p:sp>
      <p:sp>
        <p:nvSpPr>
          <p:cNvPr id="126" name="文本框 125"/>
          <p:cNvSpPr txBox="1"/>
          <p:nvPr/>
        </p:nvSpPr>
        <p:spPr>
          <a:xfrm>
            <a:off x="1792425" y="6054950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/>
              <a:t>代码片段</a:t>
            </a:r>
          </a:p>
        </p:txBody>
      </p:sp>
    </p:spTree>
    <p:extLst>
      <p:ext uri="{BB962C8B-B14F-4D97-AF65-F5344CB8AC3E}">
        <p14:creationId xmlns:p14="http://schemas.microsoft.com/office/powerpoint/2010/main" val="164145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B273B0-DA1D-9944-ABCD-53B6569DAE1C}"/>
              </a:ext>
            </a:extLst>
          </p:cNvPr>
          <p:cNvSpPr/>
          <p:nvPr/>
        </p:nvSpPr>
        <p:spPr>
          <a:xfrm>
            <a:off x="9091018" y="3306005"/>
            <a:ext cx="2009673" cy="446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005840"/>
          </a:xfrm>
        </p:spPr>
        <p:txBody>
          <a:bodyPr/>
          <a:lstStyle/>
          <a:p>
            <a:r>
              <a:rPr lang="en-US" altLang="zh-CN" dirty="0" err="1"/>
              <a:t>UniApp</a:t>
            </a:r>
            <a:r>
              <a:rPr lang="zh-CN" altLang="en-US" dirty="0"/>
              <a:t>的安全模型</a:t>
            </a:r>
          </a:p>
        </p:txBody>
      </p:sp>
      <p:sp>
        <p:nvSpPr>
          <p:cNvPr id="38" name="圆角矩形 5">
            <a:extLst>
              <a:ext uri="{FF2B5EF4-FFF2-40B4-BE49-F238E27FC236}">
                <a16:creationId xmlns:a16="http://schemas.microsoft.com/office/drawing/2014/main" id="{AC76D657-86BA-7049-AD9C-C7780167DC95}"/>
              </a:ext>
            </a:extLst>
          </p:cNvPr>
          <p:cNvSpPr/>
          <p:nvPr/>
        </p:nvSpPr>
        <p:spPr>
          <a:xfrm>
            <a:off x="3528254" y="2360876"/>
            <a:ext cx="1143327" cy="113264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accent3"/>
                </a:solidFill>
              </a:rPr>
              <a:t>IR</a:t>
            </a:r>
          </a:p>
          <a:p>
            <a:pPr algn="ctr"/>
            <a:r>
              <a:rPr lang="en-US" altLang="zh-CN" sz="1600" dirty="0">
                <a:solidFill>
                  <a:schemeClr val="accent3"/>
                </a:solidFill>
              </a:rPr>
              <a:t>Module</a:t>
            </a:r>
            <a:endParaRPr lang="en-US" altLang="zh-CN" sz="1200" dirty="0">
              <a:solidFill>
                <a:schemeClr val="accent3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EC25070-0D90-8045-8854-FF644B7E71E7}"/>
              </a:ext>
            </a:extLst>
          </p:cNvPr>
          <p:cNvSpPr/>
          <p:nvPr/>
        </p:nvSpPr>
        <p:spPr>
          <a:xfrm>
            <a:off x="1086277" y="3788690"/>
            <a:ext cx="10174602" cy="4763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accent3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6" name="Document 45">
            <a:extLst>
              <a:ext uri="{FF2B5EF4-FFF2-40B4-BE49-F238E27FC236}">
                <a16:creationId xmlns:a16="http://schemas.microsoft.com/office/drawing/2014/main" id="{C80E033F-5C93-FB4D-83D1-CE4B5D1B8510}"/>
              </a:ext>
            </a:extLst>
          </p:cNvPr>
          <p:cNvSpPr/>
          <p:nvPr/>
        </p:nvSpPr>
        <p:spPr>
          <a:xfrm>
            <a:off x="1188896" y="2734917"/>
            <a:ext cx="810503" cy="741880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Source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0E8C2-2755-8145-B563-78204D2B6382}"/>
              </a:ext>
            </a:extLst>
          </p:cNvPr>
          <p:cNvSpPr txBox="1"/>
          <p:nvPr/>
        </p:nvSpPr>
        <p:spPr>
          <a:xfrm>
            <a:off x="1993882" y="3143351"/>
            <a:ext cx="149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LLVM</a:t>
            </a:r>
            <a:r>
              <a:rPr lang="en-US" altLang="zh-CN" sz="1200" dirty="0"/>
              <a:t>-based</a:t>
            </a:r>
            <a:r>
              <a:rPr lang="zh-CN" altLang="en-US" sz="1200" dirty="0"/>
              <a:t>编译检查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WASM</a:t>
            </a:r>
            <a:r>
              <a:rPr lang="zh-CN" altLang="en-US" sz="1200" dirty="0"/>
              <a:t>安全特性</a:t>
            </a:r>
            <a:endParaRPr lang="en-US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D9D1B9-1686-EB44-BD2D-CAB7D1B135BA}"/>
              </a:ext>
            </a:extLst>
          </p:cNvPr>
          <p:cNvCxnSpPr>
            <a:cxnSpLocks/>
          </p:cNvCxnSpPr>
          <p:nvPr/>
        </p:nvCxnSpPr>
        <p:spPr>
          <a:xfrm>
            <a:off x="2227803" y="3105857"/>
            <a:ext cx="8324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65D5DA-E624-4F41-811A-6788B5A78E6A}"/>
              </a:ext>
            </a:extLst>
          </p:cNvPr>
          <p:cNvSpPr txBox="1"/>
          <p:nvPr/>
        </p:nvSpPr>
        <p:spPr>
          <a:xfrm>
            <a:off x="2129116" y="2699032"/>
            <a:ext cx="102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CFI</a:t>
            </a:r>
            <a:r>
              <a:rPr lang="zh-CN" altLang="en-US" dirty="0"/>
              <a:t>加固</a:t>
            </a:r>
            <a:r>
              <a:rPr lang="zh-CN" altLang="en-US" sz="1200" dirty="0"/>
              <a:t> 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19BE2B-8657-4B4D-9213-B106D82205D0}"/>
              </a:ext>
            </a:extLst>
          </p:cNvPr>
          <p:cNvSpPr txBox="1"/>
          <p:nvPr/>
        </p:nvSpPr>
        <p:spPr>
          <a:xfrm>
            <a:off x="4739159" y="3161042"/>
            <a:ext cx="143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SFI</a:t>
            </a:r>
            <a:r>
              <a:rPr lang="zh-CN" altLang="en-US" sz="1200" dirty="0"/>
              <a:t> 隔离</a:t>
            </a:r>
            <a:endParaRPr lang="en-US" sz="1200" dirty="0"/>
          </a:p>
          <a:p>
            <a:r>
              <a:rPr lang="en-US" sz="1200" dirty="0" err="1"/>
              <a:t>SysCall</a:t>
            </a:r>
            <a:r>
              <a:rPr lang="zh-CN" altLang="en-US" sz="1200" dirty="0"/>
              <a:t> </a:t>
            </a:r>
            <a:r>
              <a:rPr lang="en-US" altLang="zh-CN" sz="1200" dirty="0"/>
              <a:t>forwarding</a:t>
            </a:r>
            <a:endParaRPr lang="en-US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A1D648-8F52-AD46-8DB4-4BEA03E2E818}"/>
              </a:ext>
            </a:extLst>
          </p:cNvPr>
          <p:cNvCxnSpPr>
            <a:cxnSpLocks/>
          </p:cNvCxnSpPr>
          <p:nvPr/>
        </p:nvCxnSpPr>
        <p:spPr>
          <a:xfrm>
            <a:off x="4973080" y="3123548"/>
            <a:ext cx="8324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B4166D-3073-9C40-80D6-2B1A9D049722}"/>
              </a:ext>
            </a:extLst>
          </p:cNvPr>
          <p:cNvSpPr txBox="1"/>
          <p:nvPr/>
        </p:nvSpPr>
        <p:spPr>
          <a:xfrm>
            <a:off x="4817925" y="2459526"/>
            <a:ext cx="121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Runtime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Sandbox</a:t>
            </a:r>
            <a:endParaRPr lang="en-US" dirty="0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C969D8-9BB6-7F47-80C3-C7D7D223D902}"/>
              </a:ext>
            </a:extLst>
          </p:cNvPr>
          <p:cNvGrpSpPr/>
          <p:nvPr/>
        </p:nvGrpSpPr>
        <p:grpSpPr>
          <a:xfrm>
            <a:off x="6082227" y="1637641"/>
            <a:ext cx="1795885" cy="1985066"/>
            <a:chOff x="6271735" y="1803624"/>
            <a:chExt cx="1795885" cy="1985066"/>
          </a:xfrm>
        </p:grpSpPr>
        <p:sp>
          <p:nvSpPr>
            <p:cNvPr id="36" name="矩形 77">
              <a:extLst>
                <a:ext uri="{FF2B5EF4-FFF2-40B4-BE49-F238E27FC236}">
                  <a16:creationId xmlns:a16="http://schemas.microsoft.com/office/drawing/2014/main" id="{930D8340-08E7-EE4C-8F2A-799E8C53B2FC}"/>
                </a:ext>
              </a:extLst>
            </p:cNvPr>
            <p:cNvSpPr/>
            <p:nvPr/>
          </p:nvSpPr>
          <p:spPr>
            <a:xfrm>
              <a:off x="6271735" y="1803624"/>
              <a:ext cx="1795885" cy="14632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10BD491-9DF6-DA4A-A66E-FD7DF0FE5930}"/>
                </a:ext>
              </a:extLst>
            </p:cNvPr>
            <p:cNvSpPr/>
            <p:nvPr/>
          </p:nvSpPr>
          <p:spPr>
            <a:xfrm>
              <a:off x="6611317" y="1940572"/>
              <a:ext cx="1181393" cy="1181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APP</a:t>
              </a:r>
            </a:p>
          </p:txBody>
        </p:sp>
        <p:sp>
          <p:nvSpPr>
            <p:cNvPr id="31" name="圆角矩形 8">
              <a:extLst>
                <a:ext uri="{FF2B5EF4-FFF2-40B4-BE49-F238E27FC236}">
                  <a16:creationId xmlns:a16="http://schemas.microsoft.com/office/drawing/2014/main" id="{D0A4ECAF-A89F-1140-AEBA-7B42D3F50D3A}"/>
                </a:ext>
              </a:extLst>
            </p:cNvPr>
            <p:cNvSpPr/>
            <p:nvPr/>
          </p:nvSpPr>
          <p:spPr>
            <a:xfrm>
              <a:off x="6753425" y="2204525"/>
              <a:ext cx="680164" cy="628444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100">
                  <a:solidFill>
                    <a:schemeClr val="accent3"/>
                  </a:solidFill>
                </a:rPr>
                <a:t>模块</a:t>
              </a:r>
              <a:r>
                <a:rPr lang="en-US" altLang="zh-CN" sz="1100">
                  <a:solidFill>
                    <a:schemeClr val="accent3"/>
                  </a:solidFill>
                </a:rPr>
                <a:t>A</a:t>
              </a:r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32" name="圆角矩形 10">
              <a:extLst>
                <a:ext uri="{FF2B5EF4-FFF2-40B4-BE49-F238E27FC236}">
                  <a16:creationId xmlns:a16="http://schemas.microsoft.com/office/drawing/2014/main" id="{93164942-0550-6B47-8421-8CF001E3F281}"/>
                </a:ext>
              </a:extLst>
            </p:cNvPr>
            <p:cNvSpPr/>
            <p:nvPr/>
          </p:nvSpPr>
          <p:spPr>
            <a:xfrm>
              <a:off x="6896735" y="2236971"/>
              <a:ext cx="680164" cy="628444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>
                  <a:solidFill>
                    <a:schemeClr val="accent3"/>
                  </a:solidFill>
                </a:rPr>
                <a:t>模块</a:t>
              </a:r>
              <a:r>
                <a:rPr lang="en-US" altLang="zh-CN" sz="1100">
                  <a:solidFill>
                    <a:schemeClr val="accent3"/>
                  </a:solidFill>
                </a:rPr>
                <a:t>B</a:t>
              </a:r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33" name="文本框 12">
              <a:extLst>
                <a:ext uri="{FF2B5EF4-FFF2-40B4-BE49-F238E27FC236}">
                  <a16:creationId xmlns:a16="http://schemas.microsoft.com/office/drawing/2014/main" id="{54D8C196-0637-724C-BA5D-C4E2BA15654B}"/>
                </a:ext>
              </a:extLst>
            </p:cNvPr>
            <p:cNvSpPr txBox="1"/>
            <p:nvPr/>
          </p:nvSpPr>
          <p:spPr>
            <a:xfrm>
              <a:off x="6934274" y="1936616"/>
              <a:ext cx="534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3"/>
                  </a:solidFill>
                </a:rPr>
                <a:t>App</a:t>
              </a:r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圆角矩形 13">
              <a:extLst>
                <a:ext uri="{FF2B5EF4-FFF2-40B4-BE49-F238E27FC236}">
                  <a16:creationId xmlns:a16="http://schemas.microsoft.com/office/drawing/2014/main" id="{3286154E-40C4-6243-A8B7-E01BC0F50120}"/>
                </a:ext>
              </a:extLst>
            </p:cNvPr>
            <p:cNvSpPr/>
            <p:nvPr/>
          </p:nvSpPr>
          <p:spPr>
            <a:xfrm>
              <a:off x="7029323" y="2269418"/>
              <a:ext cx="618695" cy="628444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>
                  <a:solidFill>
                    <a:schemeClr val="accent3"/>
                  </a:solidFill>
                </a:rPr>
                <a:t>Module</a:t>
              </a:r>
              <a:endParaRPr lang="zh-CN" altLang="en-US" sz="1200" dirty="0">
                <a:solidFill>
                  <a:schemeClr val="accent3"/>
                </a:solidFill>
              </a:endParaRPr>
            </a:p>
          </p:txBody>
        </p:sp>
        <p:sp>
          <p:nvSpPr>
            <p:cNvPr id="35" name="矩形 88">
              <a:extLst>
                <a:ext uri="{FF2B5EF4-FFF2-40B4-BE49-F238E27FC236}">
                  <a16:creationId xmlns:a16="http://schemas.microsoft.com/office/drawing/2014/main" id="{9980EE34-05EE-4944-88D9-8EFCA8236F05}"/>
                </a:ext>
              </a:extLst>
            </p:cNvPr>
            <p:cNvSpPr/>
            <p:nvPr/>
          </p:nvSpPr>
          <p:spPr>
            <a:xfrm>
              <a:off x="6271735" y="3254956"/>
              <a:ext cx="1795885" cy="5337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solidFill>
                    <a:schemeClr val="accent3"/>
                  </a:solidFill>
                </a:rPr>
                <a:t>UniApp</a:t>
              </a:r>
              <a:r>
                <a:rPr lang="en-US" altLang="zh-CN" sz="1400" b="1" dirty="0">
                  <a:solidFill>
                    <a:schemeClr val="accent3"/>
                  </a:solidFill>
                </a:rPr>
                <a:t> Runtime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EE8F611-1875-5748-AC0D-53C5F0E0A2D9}"/>
                </a:ext>
              </a:extLst>
            </p:cNvPr>
            <p:cNvSpPr/>
            <p:nvPr/>
          </p:nvSpPr>
          <p:spPr>
            <a:xfrm>
              <a:off x="6548997" y="1876639"/>
              <a:ext cx="1305302" cy="1305302"/>
            </a:xfrm>
            <a:custGeom>
              <a:avLst/>
              <a:gdLst>
                <a:gd name="connsiteX0" fmla="*/ 652650 w 1305302"/>
                <a:gd name="connsiteY0" fmla="*/ 61953 h 1305302"/>
                <a:gd name="connsiteX1" fmla="*/ 61953 w 1305302"/>
                <a:gd name="connsiteY1" fmla="*/ 652650 h 1305302"/>
                <a:gd name="connsiteX2" fmla="*/ 652650 w 1305302"/>
                <a:gd name="connsiteY2" fmla="*/ 1243347 h 1305302"/>
                <a:gd name="connsiteX3" fmla="*/ 1243347 w 1305302"/>
                <a:gd name="connsiteY3" fmla="*/ 652650 h 1305302"/>
                <a:gd name="connsiteX4" fmla="*/ 652650 w 1305302"/>
                <a:gd name="connsiteY4" fmla="*/ 61953 h 1305302"/>
                <a:gd name="connsiteX5" fmla="*/ 652651 w 1305302"/>
                <a:gd name="connsiteY5" fmla="*/ 0 h 1305302"/>
                <a:gd name="connsiteX6" fmla="*/ 1305302 w 1305302"/>
                <a:gd name="connsiteY6" fmla="*/ 652651 h 1305302"/>
                <a:gd name="connsiteX7" fmla="*/ 652651 w 1305302"/>
                <a:gd name="connsiteY7" fmla="*/ 1305302 h 1305302"/>
                <a:gd name="connsiteX8" fmla="*/ 0 w 1305302"/>
                <a:gd name="connsiteY8" fmla="*/ 652651 h 1305302"/>
                <a:gd name="connsiteX9" fmla="*/ 652651 w 1305302"/>
                <a:gd name="connsiteY9" fmla="*/ 0 h 130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302" h="1305302">
                  <a:moveTo>
                    <a:pt x="652650" y="61953"/>
                  </a:moveTo>
                  <a:cubicBezTo>
                    <a:pt x="326417" y="61953"/>
                    <a:pt x="61953" y="326417"/>
                    <a:pt x="61953" y="652650"/>
                  </a:cubicBezTo>
                  <a:cubicBezTo>
                    <a:pt x="61953" y="978883"/>
                    <a:pt x="326417" y="1243347"/>
                    <a:pt x="652650" y="1243347"/>
                  </a:cubicBezTo>
                  <a:cubicBezTo>
                    <a:pt x="978883" y="1243347"/>
                    <a:pt x="1243347" y="978883"/>
                    <a:pt x="1243347" y="652650"/>
                  </a:cubicBezTo>
                  <a:cubicBezTo>
                    <a:pt x="1243347" y="326417"/>
                    <a:pt x="978883" y="61953"/>
                    <a:pt x="652650" y="61953"/>
                  </a:cubicBezTo>
                  <a:close/>
                  <a:moveTo>
                    <a:pt x="652651" y="0"/>
                  </a:moveTo>
                  <a:cubicBezTo>
                    <a:pt x="1013100" y="0"/>
                    <a:pt x="1305302" y="292202"/>
                    <a:pt x="1305302" y="652651"/>
                  </a:cubicBezTo>
                  <a:cubicBezTo>
                    <a:pt x="1305302" y="1013100"/>
                    <a:pt x="1013100" y="1305302"/>
                    <a:pt x="652651" y="1305302"/>
                  </a:cubicBezTo>
                  <a:cubicBezTo>
                    <a:pt x="292202" y="1305302"/>
                    <a:pt x="0" y="1013100"/>
                    <a:pt x="0" y="652651"/>
                  </a:cubicBezTo>
                  <a:cubicBezTo>
                    <a:pt x="0" y="292202"/>
                    <a:pt x="292202" y="0"/>
                    <a:pt x="652651" y="0"/>
                  </a:cubicBezTo>
                  <a:close/>
                </a:path>
              </a:pathLst>
            </a:custGeom>
            <a:pattFill prst="wd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89293A88-08E3-EB4C-8DE0-3A8830E51E76}"/>
              </a:ext>
            </a:extLst>
          </p:cNvPr>
          <p:cNvSpPr/>
          <p:nvPr/>
        </p:nvSpPr>
        <p:spPr>
          <a:xfrm>
            <a:off x="3460445" y="2283337"/>
            <a:ext cx="1287094" cy="1293775"/>
          </a:xfrm>
          <a:custGeom>
            <a:avLst/>
            <a:gdLst>
              <a:gd name="connsiteX0" fmla="*/ 240376 w 1218180"/>
              <a:gd name="connsiteY0" fmla="*/ 56014 h 1218180"/>
              <a:gd name="connsiteX1" fmla="*/ 56014 w 1218180"/>
              <a:gd name="connsiteY1" fmla="*/ 240376 h 1218180"/>
              <a:gd name="connsiteX2" fmla="*/ 56014 w 1218180"/>
              <a:gd name="connsiteY2" fmla="*/ 977804 h 1218180"/>
              <a:gd name="connsiteX3" fmla="*/ 240376 w 1218180"/>
              <a:gd name="connsiteY3" fmla="*/ 1162166 h 1218180"/>
              <a:gd name="connsiteX4" fmla="*/ 977804 w 1218180"/>
              <a:gd name="connsiteY4" fmla="*/ 1162166 h 1218180"/>
              <a:gd name="connsiteX5" fmla="*/ 1162166 w 1218180"/>
              <a:gd name="connsiteY5" fmla="*/ 977804 h 1218180"/>
              <a:gd name="connsiteX6" fmla="*/ 1162166 w 1218180"/>
              <a:gd name="connsiteY6" fmla="*/ 240376 h 1218180"/>
              <a:gd name="connsiteX7" fmla="*/ 977804 w 1218180"/>
              <a:gd name="connsiteY7" fmla="*/ 56014 h 1218180"/>
              <a:gd name="connsiteX8" fmla="*/ 203034 w 1218180"/>
              <a:gd name="connsiteY8" fmla="*/ 0 h 1218180"/>
              <a:gd name="connsiteX9" fmla="*/ 1015146 w 1218180"/>
              <a:gd name="connsiteY9" fmla="*/ 0 h 1218180"/>
              <a:gd name="connsiteX10" fmla="*/ 1218180 w 1218180"/>
              <a:gd name="connsiteY10" fmla="*/ 203034 h 1218180"/>
              <a:gd name="connsiteX11" fmla="*/ 1218180 w 1218180"/>
              <a:gd name="connsiteY11" fmla="*/ 1015146 h 1218180"/>
              <a:gd name="connsiteX12" fmla="*/ 1015146 w 1218180"/>
              <a:gd name="connsiteY12" fmla="*/ 1218180 h 1218180"/>
              <a:gd name="connsiteX13" fmla="*/ 203034 w 1218180"/>
              <a:gd name="connsiteY13" fmla="*/ 1218180 h 1218180"/>
              <a:gd name="connsiteX14" fmla="*/ 0 w 1218180"/>
              <a:gd name="connsiteY14" fmla="*/ 1015146 h 1218180"/>
              <a:gd name="connsiteX15" fmla="*/ 0 w 1218180"/>
              <a:gd name="connsiteY15" fmla="*/ 203034 h 1218180"/>
              <a:gd name="connsiteX16" fmla="*/ 203034 w 1218180"/>
              <a:gd name="connsiteY16" fmla="*/ 0 h 121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8180" h="1218180">
                <a:moveTo>
                  <a:pt x="240376" y="56014"/>
                </a:moveTo>
                <a:cubicBezTo>
                  <a:pt x="138556" y="56014"/>
                  <a:pt x="56014" y="138556"/>
                  <a:pt x="56014" y="240376"/>
                </a:cubicBezTo>
                <a:lnTo>
                  <a:pt x="56014" y="977804"/>
                </a:lnTo>
                <a:cubicBezTo>
                  <a:pt x="56014" y="1079624"/>
                  <a:pt x="138556" y="1162166"/>
                  <a:pt x="240376" y="1162166"/>
                </a:cubicBezTo>
                <a:lnTo>
                  <a:pt x="977804" y="1162166"/>
                </a:lnTo>
                <a:cubicBezTo>
                  <a:pt x="1079624" y="1162166"/>
                  <a:pt x="1162166" y="1079624"/>
                  <a:pt x="1162166" y="977804"/>
                </a:cubicBezTo>
                <a:lnTo>
                  <a:pt x="1162166" y="240376"/>
                </a:lnTo>
                <a:cubicBezTo>
                  <a:pt x="1162166" y="138556"/>
                  <a:pt x="1079624" y="56014"/>
                  <a:pt x="977804" y="56014"/>
                </a:cubicBezTo>
                <a:close/>
                <a:moveTo>
                  <a:pt x="203034" y="0"/>
                </a:moveTo>
                <a:lnTo>
                  <a:pt x="1015146" y="0"/>
                </a:lnTo>
                <a:cubicBezTo>
                  <a:pt x="1127279" y="0"/>
                  <a:pt x="1218180" y="90901"/>
                  <a:pt x="1218180" y="203034"/>
                </a:cubicBezTo>
                <a:lnTo>
                  <a:pt x="1218180" y="1015146"/>
                </a:lnTo>
                <a:cubicBezTo>
                  <a:pt x="1218180" y="1127279"/>
                  <a:pt x="1127279" y="1218180"/>
                  <a:pt x="1015146" y="1218180"/>
                </a:cubicBezTo>
                <a:lnTo>
                  <a:pt x="203034" y="1218180"/>
                </a:lnTo>
                <a:cubicBezTo>
                  <a:pt x="90901" y="1218180"/>
                  <a:pt x="0" y="1127279"/>
                  <a:pt x="0" y="1015146"/>
                </a:cubicBezTo>
                <a:lnTo>
                  <a:pt x="0" y="203034"/>
                </a:lnTo>
                <a:cubicBezTo>
                  <a:pt x="0" y="90901"/>
                  <a:pt x="90901" y="0"/>
                  <a:pt x="203034" y="0"/>
                </a:cubicBezTo>
                <a:close/>
              </a:path>
            </a:pathLst>
          </a:custGeom>
          <a:pattFill prst="wdDn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BD2B66-0BA8-364B-AEF0-66E1B68D1320}"/>
              </a:ext>
            </a:extLst>
          </p:cNvPr>
          <p:cNvGrpSpPr/>
          <p:nvPr/>
        </p:nvGrpSpPr>
        <p:grpSpPr>
          <a:xfrm>
            <a:off x="9202848" y="1137540"/>
            <a:ext cx="1780962" cy="2051444"/>
            <a:chOff x="9432907" y="1664231"/>
            <a:chExt cx="1795885" cy="1985066"/>
          </a:xfrm>
        </p:grpSpPr>
        <p:sp>
          <p:nvSpPr>
            <p:cNvPr id="47" name="矩形 77">
              <a:extLst>
                <a:ext uri="{FF2B5EF4-FFF2-40B4-BE49-F238E27FC236}">
                  <a16:creationId xmlns:a16="http://schemas.microsoft.com/office/drawing/2014/main" id="{04BE6729-1DA8-874D-A155-89D1A7EEFFA5}"/>
                </a:ext>
              </a:extLst>
            </p:cNvPr>
            <p:cNvSpPr/>
            <p:nvPr/>
          </p:nvSpPr>
          <p:spPr>
            <a:xfrm>
              <a:off x="9432907" y="1664231"/>
              <a:ext cx="1795885" cy="14632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5C43DCD-1F4E-6841-8F23-355AFB735E12}"/>
                </a:ext>
              </a:extLst>
            </p:cNvPr>
            <p:cNvSpPr/>
            <p:nvPr/>
          </p:nvSpPr>
          <p:spPr>
            <a:xfrm>
              <a:off x="9772489" y="1801179"/>
              <a:ext cx="1181393" cy="1181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APP</a:t>
              </a:r>
            </a:p>
          </p:txBody>
        </p:sp>
        <p:sp>
          <p:nvSpPr>
            <p:cNvPr id="49" name="圆角矩形 8">
              <a:extLst>
                <a:ext uri="{FF2B5EF4-FFF2-40B4-BE49-F238E27FC236}">
                  <a16:creationId xmlns:a16="http://schemas.microsoft.com/office/drawing/2014/main" id="{72C0EB9D-3D4F-154B-A585-1BC9016DE07B}"/>
                </a:ext>
              </a:extLst>
            </p:cNvPr>
            <p:cNvSpPr/>
            <p:nvPr/>
          </p:nvSpPr>
          <p:spPr>
            <a:xfrm>
              <a:off x="9914597" y="2065132"/>
              <a:ext cx="680164" cy="628444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100">
                  <a:solidFill>
                    <a:schemeClr val="accent3"/>
                  </a:solidFill>
                </a:rPr>
                <a:t>模块</a:t>
              </a:r>
              <a:r>
                <a:rPr lang="en-US" altLang="zh-CN" sz="1100">
                  <a:solidFill>
                    <a:schemeClr val="accent3"/>
                  </a:solidFill>
                </a:rPr>
                <a:t>A</a:t>
              </a:r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50" name="圆角矩形 10">
              <a:extLst>
                <a:ext uri="{FF2B5EF4-FFF2-40B4-BE49-F238E27FC236}">
                  <a16:creationId xmlns:a16="http://schemas.microsoft.com/office/drawing/2014/main" id="{64BA4F03-E36F-1E41-BC80-35CF43C8F87A}"/>
                </a:ext>
              </a:extLst>
            </p:cNvPr>
            <p:cNvSpPr/>
            <p:nvPr/>
          </p:nvSpPr>
          <p:spPr>
            <a:xfrm>
              <a:off x="10057907" y="2097578"/>
              <a:ext cx="680164" cy="628444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>
                  <a:solidFill>
                    <a:schemeClr val="accent3"/>
                  </a:solidFill>
                </a:rPr>
                <a:t>模块</a:t>
              </a:r>
              <a:r>
                <a:rPr lang="en-US" altLang="zh-CN" sz="1100">
                  <a:solidFill>
                    <a:schemeClr val="accent3"/>
                  </a:solidFill>
                </a:rPr>
                <a:t>B</a:t>
              </a:r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55" name="文本框 12">
              <a:extLst>
                <a:ext uri="{FF2B5EF4-FFF2-40B4-BE49-F238E27FC236}">
                  <a16:creationId xmlns:a16="http://schemas.microsoft.com/office/drawing/2014/main" id="{6DBF9452-55B4-714F-B051-48CDBBF02DD3}"/>
                </a:ext>
              </a:extLst>
            </p:cNvPr>
            <p:cNvSpPr txBox="1"/>
            <p:nvPr/>
          </p:nvSpPr>
          <p:spPr>
            <a:xfrm>
              <a:off x="10095445" y="1797222"/>
              <a:ext cx="53474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3"/>
                  </a:solidFill>
                </a:rPr>
                <a:t>App</a:t>
              </a:r>
              <a:endParaRPr lang="zh-CN" altLang="en-US" sz="1100" dirty="0">
                <a:solidFill>
                  <a:schemeClr val="accent3"/>
                </a:solidFill>
              </a:endParaRPr>
            </a:p>
          </p:txBody>
        </p:sp>
        <p:sp>
          <p:nvSpPr>
            <p:cNvPr id="56" name="圆角矩形 13">
              <a:extLst>
                <a:ext uri="{FF2B5EF4-FFF2-40B4-BE49-F238E27FC236}">
                  <a16:creationId xmlns:a16="http://schemas.microsoft.com/office/drawing/2014/main" id="{FAA7638E-02D9-6F45-83B7-B2265A8EDD71}"/>
                </a:ext>
              </a:extLst>
            </p:cNvPr>
            <p:cNvSpPr/>
            <p:nvPr/>
          </p:nvSpPr>
          <p:spPr>
            <a:xfrm>
              <a:off x="10190495" y="2130025"/>
              <a:ext cx="618695" cy="628444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>
                  <a:solidFill>
                    <a:schemeClr val="accent3"/>
                  </a:solidFill>
                </a:rPr>
                <a:t>Module</a:t>
              </a:r>
              <a:endParaRPr lang="zh-CN" altLang="en-US" sz="1200" dirty="0">
                <a:solidFill>
                  <a:schemeClr val="accent3"/>
                </a:solidFill>
              </a:endParaRPr>
            </a:p>
          </p:txBody>
        </p:sp>
        <p:sp>
          <p:nvSpPr>
            <p:cNvPr id="62" name="矩形 88">
              <a:extLst>
                <a:ext uri="{FF2B5EF4-FFF2-40B4-BE49-F238E27FC236}">
                  <a16:creationId xmlns:a16="http://schemas.microsoft.com/office/drawing/2014/main" id="{0C144F4C-7BF8-9F47-89CC-0D4784E1780A}"/>
                </a:ext>
              </a:extLst>
            </p:cNvPr>
            <p:cNvSpPr/>
            <p:nvPr/>
          </p:nvSpPr>
          <p:spPr>
            <a:xfrm>
              <a:off x="9432907" y="3115563"/>
              <a:ext cx="1795885" cy="5337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solidFill>
                    <a:schemeClr val="accent3"/>
                  </a:solidFill>
                </a:rPr>
                <a:t>UniApp</a:t>
              </a:r>
              <a:r>
                <a:rPr lang="en-US" altLang="zh-CN" sz="1400" b="1" dirty="0">
                  <a:solidFill>
                    <a:schemeClr val="accent3"/>
                  </a:solidFill>
                </a:rPr>
                <a:t> Runtime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54F702E-7BBB-2C45-A696-FDF1FF7029AA}"/>
                </a:ext>
              </a:extLst>
            </p:cNvPr>
            <p:cNvSpPr/>
            <p:nvPr/>
          </p:nvSpPr>
          <p:spPr>
            <a:xfrm>
              <a:off x="9710169" y="1737246"/>
              <a:ext cx="1305302" cy="1305302"/>
            </a:xfrm>
            <a:custGeom>
              <a:avLst/>
              <a:gdLst>
                <a:gd name="connsiteX0" fmla="*/ 652650 w 1305302"/>
                <a:gd name="connsiteY0" fmla="*/ 61953 h 1305302"/>
                <a:gd name="connsiteX1" fmla="*/ 61953 w 1305302"/>
                <a:gd name="connsiteY1" fmla="*/ 652650 h 1305302"/>
                <a:gd name="connsiteX2" fmla="*/ 652650 w 1305302"/>
                <a:gd name="connsiteY2" fmla="*/ 1243347 h 1305302"/>
                <a:gd name="connsiteX3" fmla="*/ 1243347 w 1305302"/>
                <a:gd name="connsiteY3" fmla="*/ 652650 h 1305302"/>
                <a:gd name="connsiteX4" fmla="*/ 652650 w 1305302"/>
                <a:gd name="connsiteY4" fmla="*/ 61953 h 1305302"/>
                <a:gd name="connsiteX5" fmla="*/ 652651 w 1305302"/>
                <a:gd name="connsiteY5" fmla="*/ 0 h 1305302"/>
                <a:gd name="connsiteX6" fmla="*/ 1305302 w 1305302"/>
                <a:gd name="connsiteY6" fmla="*/ 652651 h 1305302"/>
                <a:gd name="connsiteX7" fmla="*/ 652651 w 1305302"/>
                <a:gd name="connsiteY7" fmla="*/ 1305302 h 1305302"/>
                <a:gd name="connsiteX8" fmla="*/ 0 w 1305302"/>
                <a:gd name="connsiteY8" fmla="*/ 652651 h 1305302"/>
                <a:gd name="connsiteX9" fmla="*/ 652651 w 1305302"/>
                <a:gd name="connsiteY9" fmla="*/ 0 h 130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302" h="1305302">
                  <a:moveTo>
                    <a:pt x="652650" y="61953"/>
                  </a:moveTo>
                  <a:cubicBezTo>
                    <a:pt x="326417" y="61953"/>
                    <a:pt x="61953" y="326417"/>
                    <a:pt x="61953" y="652650"/>
                  </a:cubicBezTo>
                  <a:cubicBezTo>
                    <a:pt x="61953" y="978883"/>
                    <a:pt x="326417" y="1243347"/>
                    <a:pt x="652650" y="1243347"/>
                  </a:cubicBezTo>
                  <a:cubicBezTo>
                    <a:pt x="978883" y="1243347"/>
                    <a:pt x="1243347" y="978883"/>
                    <a:pt x="1243347" y="652650"/>
                  </a:cubicBezTo>
                  <a:cubicBezTo>
                    <a:pt x="1243347" y="326417"/>
                    <a:pt x="978883" y="61953"/>
                    <a:pt x="652650" y="61953"/>
                  </a:cubicBezTo>
                  <a:close/>
                  <a:moveTo>
                    <a:pt x="652651" y="0"/>
                  </a:moveTo>
                  <a:cubicBezTo>
                    <a:pt x="1013100" y="0"/>
                    <a:pt x="1305302" y="292202"/>
                    <a:pt x="1305302" y="652651"/>
                  </a:cubicBezTo>
                  <a:cubicBezTo>
                    <a:pt x="1305302" y="1013100"/>
                    <a:pt x="1013100" y="1305302"/>
                    <a:pt x="652651" y="1305302"/>
                  </a:cubicBezTo>
                  <a:cubicBezTo>
                    <a:pt x="292202" y="1305302"/>
                    <a:pt x="0" y="1013100"/>
                    <a:pt x="0" y="652651"/>
                  </a:cubicBezTo>
                  <a:cubicBezTo>
                    <a:pt x="0" y="292202"/>
                    <a:pt x="292202" y="0"/>
                    <a:pt x="652651" y="0"/>
                  </a:cubicBezTo>
                  <a:close/>
                </a:path>
              </a:pathLst>
            </a:custGeom>
            <a:pattFill prst="wd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 51">
            <a:extLst>
              <a:ext uri="{FF2B5EF4-FFF2-40B4-BE49-F238E27FC236}">
                <a16:creationId xmlns:a16="http://schemas.microsoft.com/office/drawing/2014/main" id="{321E3485-5E56-2246-BF23-EC691FE47690}"/>
              </a:ext>
            </a:extLst>
          </p:cNvPr>
          <p:cNvSpPr/>
          <p:nvPr/>
        </p:nvSpPr>
        <p:spPr>
          <a:xfrm>
            <a:off x="9091018" y="1046558"/>
            <a:ext cx="2009673" cy="2220352"/>
          </a:xfrm>
          <a:custGeom>
            <a:avLst/>
            <a:gdLst>
              <a:gd name="connsiteX0" fmla="*/ 240376 w 1218180"/>
              <a:gd name="connsiteY0" fmla="*/ 56014 h 1218180"/>
              <a:gd name="connsiteX1" fmla="*/ 56014 w 1218180"/>
              <a:gd name="connsiteY1" fmla="*/ 240376 h 1218180"/>
              <a:gd name="connsiteX2" fmla="*/ 56014 w 1218180"/>
              <a:gd name="connsiteY2" fmla="*/ 977804 h 1218180"/>
              <a:gd name="connsiteX3" fmla="*/ 240376 w 1218180"/>
              <a:gd name="connsiteY3" fmla="*/ 1162166 h 1218180"/>
              <a:gd name="connsiteX4" fmla="*/ 977804 w 1218180"/>
              <a:gd name="connsiteY4" fmla="*/ 1162166 h 1218180"/>
              <a:gd name="connsiteX5" fmla="*/ 1162166 w 1218180"/>
              <a:gd name="connsiteY5" fmla="*/ 977804 h 1218180"/>
              <a:gd name="connsiteX6" fmla="*/ 1162166 w 1218180"/>
              <a:gd name="connsiteY6" fmla="*/ 240376 h 1218180"/>
              <a:gd name="connsiteX7" fmla="*/ 977804 w 1218180"/>
              <a:gd name="connsiteY7" fmla="*/ 56014 h 1218180"/>
              <a:gd name="connsiteX8" fmla="*/ 203034 w 1218180"/>
              <a:gd name="connsiteY8" fmla="*/ 0 h 1218180"/>
              <a:gd name="connsiteX9" fmla="*/ 1015146 w 1218180"/>
              <a:gd name="connsiteY9" fmla="*/ 0 h 1218180"/>
              <a:gd name="connsiteX10" fmla="*/ 1218180 w 1218180"/>
              <a:gd name="connsiteY10" fmla="*/ 203034 h 1218180"/>
              <a:gd name="connsiteX11" fmla="*/ 1218180 w 1218180"/>
              <a:gd name="connsiteY11" fmla="*/ 1015146 h 1218180"/>
              <a:gd name="connsiteX12" fmla="*/ 1015146 w 1218180"/>
              <a:gd name="connsiteY12" fmla="*/ 1218180 h 1218180"/>
              <a:gd name="connsiteX13" fmla="*/ 203034 w 1218180"/>
              <a:gd name="connsiteY13" fmla="*/ 1218180 h 1218180"/>
              <a:gd name="connsiteX14" fmla="*/ 0 w 1218180"/>
              <a:gd name="connsiteY14" fmla="*/ 1015146 h 1218180"/>
              <a:gd name="connsiteX15" fmla="*/ 0 w 1218180"/>
              <a:gd name="connsiteY15" fmla="*/ 203034 h 1218180"/>
              <a:gd name="connsiteX16" fmla="*/ 203034 w 1218180"/>
              <a:gd name="connsiteY16" fmla="*/ 0 h 121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8180" h="1218180">
                <a:moveTo>
                  <a:pt x="240376" y="56014"/>
                </a:moveTo>
                <a:cubicBezTo>
                  <a:pt x="138556" y="56014"/>
                  <a:pt x="56014" y="138556"/>
                  <a:pt x="56014" y="240376"/>
                </a:cubicBezTo>
                <a:lnTo>
                  <a:pt x="56014" y="977804"/>
                </a:lnTo>
                <a:cubicBezTo>
                  <a:pt x="56014" y="1079624"/>
                  <a:pt x="138556" y="1162166"/>
                  <a:pt x="240376" y="1162166"/>
                </a:cubicBezTo>
                <a:lnTo>
                  <a:pt x="977804" y="1162166"/>
                </a:lnTo>
                <a:cubicBezTo>
                  <a:pt x="1079624" y="1162166"/>
                  <a:pt x="1162166" y="1079624"/>
                  <a:pt x="1162166" y="977804"/>
                </a:cubicBezTo>
                <a:lnTo>
                  <a:pt x="1162166" y="240376"/>
                </a:lnTo>
                <a:cubicBezTo>
                  <a:pt x="1162166" y="138556"/>
                  <a:pt x="1079624" y="56014"/>
                  <a:pt x="977804" y="56014"/>
                </a:cubicBezTo>
                <a:close/>
                <a:moveTo>
                  <a:pt x="203034" y="0"/>
                </a:moveTo>
                <a:lnTo>
                  <a:pt x="1015146" y="0"/>
                </a:lnTo>
                <a:cubicBezTo>
                  <a:pt x="1127279" y="0"/>
                  <a:pt x="1218180" y="90901"/>
                  <a:pt x="1218180" y="203034"/>
                </a:cubicBezTo>
                <a:lnTo>
                  <a:pt x="1218180" y="1015146"/>
                </a:lnTo>
                <a:cubicBezTo>
                  <a:pt x="1218180" y="1127279"/>
                  <a:pt x="1127279" y="1218180"/>
                  <a:pt x="1015146" y="1218180"/>
                </a:cubicBezTo>
                <a:lnTo>
                  <a:pt x="203034" y="1218180"/>
                </a:lnTo>
                <a:cubicBezTo>
                  <a:pt x="90901" y="1218180"/>
                  <a:pt x="0" y="1127279"/>
                  <a:pt x="0" y="1015146"/>
                </a:cubicBezTo>
                <a:lnTo>
                  <a:pt x="0" y="203034"/>
                </a:lnTo>
                <a:cubicBezTo>
                  <a:pt x="0" y="90901"/>
                  <a:pt x="90901" y="0"/>
                  <a:pt x="203034" y="0"/>
                </a:cubicBezTo>
                <a:close/>
              </a:path>
            </a:pathLst>
          </a:custGeom>
          <a:pattFill prst="wd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6C071-5F7E-1A4F-99E5-A908CF589922}"/>
              </a:ext>
            </a:extLst>
          </p:cNvPr>
          <p:cNvSpPr txBox="1"/>
          <p:nvPr/>
        </p:nvSpPr>
        <p:spPr>
          <a:xfrm>
            <a:off x="1490087" y="4336811"/>
            <a:ext cx="3181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基于</a:t>
            </a:r>
            <a:r>
              <a:rPr lang="en-US" altLang="zh-CN" sz="1400" dirty="0"/>
              <a:t>LLVM</a:t>
            </a:r>
            <a:r>
              <a:rPr lang="zh-CN" altLang="en-US" sz="1400" dirty="0"/>
              <a:t> </a:t>
            </a:r>
            <a:r>
              <a:rPr lang="en-US" altLang="zh-CN" sz="1400" dirty="0"/>
              <a:t>toolchain</a:t>
            </a:r>
            <a:r>
              <a:rPr lang="zh-CN" altLang="en-US" sz="1400" dirty="0"/>
              <a:t>的</a:t>
            </a:r>
            <a:r>
              <a:rPr lang="en-US" altLang="zh-CN" sz="1400" dirty="0"/>
              <a:t>CFI</a:t>
            </a:r>
            <a:r>
              <a:rPr lang="zh-CN" altLang="en-US" sz="1400" dirty="0"/>
              <a:t>编译加固</a:t>
            </a:r>
            <a:endParaRPr lang="en-US" altLang="zh-CN" sz="1400" dirty="0"/>
          </a:p>
          <a:p>
            <a:r>
              <a:rPr lang="en-US" altLang="zh-CN" sz="1400" dirty="0"/>
              <a:t>Web</a:t>
            </a:r>
            <a:r>
              <a:rPr lang="zh-CN" altLang="en-US" sz="1400" dirty="0"/>
              <a:t> </a:t>
            </a:r>
            <a:r>
              <a:rPr lang="en-US" altLang="zh-CN" sz="1400" dirty="0"/>
              <a:t>Assembly</a:t>
            </a:r>
            <a:r>
              <a:rPr lang="zh-CN" altLang="en-US" sz="1400" dirty="0"/>
              <a:t>：</a:t>
            </a:r>
            <a:br>
              <a:rPr lang="en-US" altLang="zh-CN" sz="1400" dirty="0"/>
            </a:br>
            <a:r>
              <a:rPr lang="zh-CN" altLang="en-US" sz="1400" dirty="0"/>
              <a:t>     </a:t>
            </a:r>
            <a:r>
              <a:rPr lang="en-US" altLang="zh-CN" sz="1400" dirty="0"/>
              <a:t>Control-flow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 lvl="1"/>
            <a:r>
              <a:rPr lang="zh-CN" altLang="en-US" sz="1400" dirty="0"/>
              <a:t>仅允许结构化控制指令；</a:t>
            </a:r>
            <a:endParaRPr lang="en-US" altLang="zh-CN" sz="1400" dirty="0"/>
          </a:p>
          <a:p>
            <a:pPr lvl="1"/>
            <a:r>
              <a:rPr lang="zh-CN" altLang="en-US" sz="1400" dirty="0"/>
              <a:t>仅允许通过“静态查找表”间接控制迁移；</a:t>
            </a:r>
            <a:endParaRPr lang="en-US" altLang="zh-CN" sz="1400" dirty="0"/>
          </a:p>
          <a:p>
            <a:r>
              <a:rPr lang="zh-CN" altLang="en-US" sz="1400" dirty="0"/>
              <a:t>     隔离</a:t>
            </a:r>
            <a:endParaRPr lang="en-US" altLang="zh-CN" sz="1400" dirty="0"/>
          </a:p>
          <a:p>
            <a:pPr lvl="1"/>
            <a:r>
              <a:rPr lang="en-US" altLang="zh-CN" sz="1400" dirty="0"/>
              <a:t>3</a:t>
            </a:r>
            <a:r>
              <a:rPr lang="zh-CN" altLang="en-US" sz="1400" dirty="0"/>
              <a:t>个内存隔离区（</a:t>
            </a:r>
            <a:r>
              <a:rPr lang="en-US" altLang="zh-CN" sz="1400" dirty="0"/>
              <a:t>stack</a:t>
            </a:r>
            <a:r>
              <a:rPr lang="zh-CN" altLang="en-US" sz="1400" dirty="0"/>
              <a:t>、</a:t>
            </a:r>
            <a:r>
              <a:rPr lang="en-US" altLang="zh-CN" sz="1400" dirty="0"/>
              <a:t>global variables</a:t>
            </a:r>
            <a:r>
              <a:rPr lang="zh-CN" altLang="en-US" sz="1400" dirty="0"/>
              <a:t>、</a:t>
            </a:r>
            <a:r>
              <a:rPr lang="en-US" altLang="zh-CN" sz="1400" dirty="0"/>
              <a:t>linear memory</a:t>
            </a:r>
            <a:r>
              <a:rPr lang="zh-CN" altLang="en-US" sz="1400" dirty="0"/>
              <a:t>）</a:t>
            </a:r>
            <a:endParaRPr lang="en-US" altLang="zh-CN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EE66DA-E7B1-0343-9CB0-79CBE3E3E9C7}"/>
              </a:ext>
            </a:extLst>
          </p:cNvPr>
          <p:cNvCxnSpPr>
            <a:cxnSpLocks/>
          </p:cNvCxnSpPr>
          <p:nvPr/>
        </p:nvCxnSpPr>
        <p:spPr>
          <a:xfrm>
            <a:off x="8048481" y="3059598"/>
            <a:ext cx="8324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83DF63-1D82-B84B-A86D-390796DB1AE0}"/>
              </a:ext>
            </a:extLst>
          </p:cNvPr>
          <p:cNvSpPr txBox="1"/>
          <p:nvPr/>
        </p:nvSpPr>
        <p:spPr>
          <a:xfrm>
            <a:off x="7833931" y="2676633"/>
            <a:ext cx="121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TEE</a:t>
            </a:r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A054F-A961-3946-8AF7-4E0FA4CDD151}"/>
              </a:ext>
            </a:extLst>
          </p:cNvPr>
          <p:cNvSpPr txBox="1"/>
          <p:nvPr/>
        </p:nvSpPr>
        <p:spPr>
          <a:xfrm>
            <a:off x="2227803" y="395566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编译加固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8C5B4A-474F-934E-AFC1-6DE4B9ACF515}"/>
              </a:ext>
            </a:extLst>
          </p:cNvPr>
          <p:cNvSpPr txBox="1"/>
          <p:nvPr/>
        </p:nvSpPr>
        <p:spPr>
          <a:xfrm>
            <a:off x="5819803" y="3932076"/>
            <a:ext cx="14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j-lt"/>
              </a:rPr>
              <a:t>Runtime</a:t>
            </a:r>
            <a:r>
              <a:rPr lang="zh-CN" altLang="en-US" dirty="0">
                <a:solidFill>
                  <a:schemeClr val="accent3"/>
                </a:solidFill>
                <a:latin typeface="Arial Rounded MT Bold" panose="020F0704030504030204" pitchFamily="34" charset="77"/>
              </a:rPr>
              <a:t>加固</a:t>
            </a:r>
            <a:endParaRPr lang="en-US" dirty="0">
              <a:solidFill>
                <a:schemeClr val="accent3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45EF38-9C3D-EB4C-AE0A-6616BA241CCF}"/>
              </a:ext>
            </a:extLst>
          </p:cNvPr>
          <p:cNvSpPr txBox="1"/>
          <p:nvPr/>
        </p:nvSpPr>
        <p:spPr>
          <a:xfrm>
            <a:off x="9400944" y="3932076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TEE</a:t>
            </a:r>
            <a:r>
              <a:rPr lang="zh-CN" altLang="en-US" dirty="0">
                <a:latin typeface="Arial Rounded MT Bold" panose="020F0704030504030204" pitchFamily="34" charset="77"/>
              </a:rPr>
              <a:t> 加固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pic>
        <p:nvPicPr>
          <p:cNvPr id="57" name="Google Shape;939;p57">
            <a:extLst>
              <a:ext uri="{FF2B5EF4-FFF2-40B4-BE49-F238E27FC236}">
                <a16:creationId xmlns:a16="http://schemas.microsoft.com/office/drawing/2014/main" id="{06B3EBF3-9242-224C-ABB5-45231D949EAA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5466" y="3346984"/>
            <a:ext cx="1919134" cy="3449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4299A74-3990-354A-959A-B5E4BA338ED7}"/>
              </a:ext>
            </a:extLst>
          </p:cNvPr>
          <p:cNvSpPr txBox="1"/>
          <p:nvPr/>
        </p:nvSpPr>
        <p:spPr>
          <a:xfrm>
            <a:off x="5175376" y="4459640"/>
            <a:ext cx="30431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Runtime</a:t>
            </a:r>
            <a:r>
              <a:rPr lang="zh-CN" altLang="en-US" sz="1400" dirty="0"/>
              <a:t>沙箱化保护：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SFI</a:t>
            </a:r>
            <a:r>
              <a:rPr lang="zh-CN" altLang="en-US" sz="1400" dirty="0"/>
              <a:t>（</a:t>
            </a:r>
            <a:r>
              <a:rPr lang="en-US" altLang="zh-CN" sz="1400" dirty="0"/>
              <a:t>Software</a:t>
            </a:r>
            <a:r>
              <a:rPr lang="zh-CN" altLang="en-US" sz="1400" dirty="0"/>
              <a:t> </a:t>
            </a:r>
            <a:r>
              <a:rPr lang="en-US" altLang="zh-CN" sz="1400" dirty="0"/>
              <a:t>Fault</a:t>
            </a:r>
            <a:r>
              <a:rPr lang="zh-CN" altLang="en-US" sz="1400" dirty="0"/>
              <a:t> </a:t>
            </a:r>
            <a:r>
              <a:rPr lang="en-US" altLang="zh-CN" sz="1400" dirty="0"/>
              <a:t>Isolation</a:t>
            </a:r>
            <a:r>
              <a:rPr lang="zh-CN" altLang="en-US" sz="1400" dirty="0"/>
              <a:t>）技术；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类似</a:t>
            </a:r>
            <a:r>
              <a:rPr lang="en-US" altLang="zh-CN" sz="1400" dirty="0" err="1"/>
              <a:t>LibraryOS</a:t>
            </a:r>
            <a:r>
              <a:rPr lang="zh-CN" altLang="en-US" sz="1400" dirty="0"/>
              <a:t>的</a:t>
            </a:r>
            <a:r>
              <a:rPr lang="en-US" sz="1400" dirty="0" err="1"/>
              <a:t>SysCall</a:t>
            </a:r>
            <a:r>
              <a:rPr lang="zh-CN" altLang="en-US" sz="1400" dirty="0"/>
              <a:t> </a:t>
            </a:r>
            <a:r>
              <a:rPr lang="en-US" altLang="zh-CN" sz="1400" dirty="0"/>
              <a:t>forwarding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8A16D2-3072-C642-843B-C112585E15E9}"/>
              </a:ext>
            </a:extLst>
          </p:cNvPr>
          <p:cNvSpPr txBox="1"/>
          <p:nvPr/>
        </p:nvSpPr>
        <p:spPr>
          <a:xfrm>
            <a:off x="8779342" y="4454787"/>
            <a:ext cx="2481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通过</a:t>
            </a:r>
            <a:r>
              <a:rPr lang="en-US" altLang="zh-CN" sz="1400" dirty="0"/>
              <a:t>SFI</a:t>
            </a:r>
            <a:r>
              <a:rPr lang="zh-CN" altLang="en-US" sz="1400" dirty="0"/>
              <a:t>（</a:t>
            </a:r>
            <a:r>
              <a:rPr lang="en-US" altLang="zh-CN" sz="1400" dirty="0"/>
              <a:t>Software Fault Isolation</a:t>
            </a:r>
            <a:r>
              <a:rPr lang="zh-CN" altLang="en-US" sz="1400" dirty="0"/>
              <a:t>）实现调用检查；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细粒度</a:t>
            </a:r>
            <a:r>
              <a:rPr lang="en-US" altLang="zh-CN" sz="1400" dirty="0"/>
              <a:t>TEE</a:t>
            </a:r>
            <a:r>
              <a:rPr lang="zh-CN" altLang="en-US" sz="1400" dirty="0"/>
              <a:t>沙箱：</a:t>
            </a:r>
            <a:r>
              <a:rPr lang="en-US" altLang="zh-CN" sz="1400" dirty="0"/>
              <a:t>Module</a:t>
            </a:r>
            <a:r>
              <a:rPr lang="zh-CN" altLang="en-US" sz="1400" dirty="0"/>
              <a:t>级和</a:t>
            </a:r>
            <a:r>
              <a:rPr lang="en-US" altLang="zh-CN" sz="1400" dirty="0"/>
              <a:t>App</a:t>
            </a:r>
            <a:r>
              <a:rPr lang="zh-CN" altLang="en-US" sz="1400" dirty="0"/>
              <a:t>级保护；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TEE</a:t>
            </a:r>
            <a:r>
              <a:rPr lang="zh-CN" altLang="en-US" sz="1400" dirty="0"/>
              <a:t> </a:t>
            </a:r>
            <a:r>
              <a:rPr lang="en-US" altLang="zh-CN" sz="1400" dirty="0"/>
              <a:t>Sandbox</a:t>
            </a:r>
            <a:r>
              <a:rPr lang="zh-CN" altLang="en-US" sz="1400" dirty="0"/>
              <a:t>嵌套</a:t>
            </a:r>
            <a:r>
              <a:rPr lang="en-US" altLang="zh-CN" sz="1400" dirty="0"/>
              <a:t>domain</a:t>
            </a:r>
            <a:r>
              <a:rPr lang="zh-CN" altLang="en-US" sz="1400" dirty="0"/>
              <a:t>技术；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34B09-68BA-6945-B86B-4A38F0BF0BF9}"/>
              </a:ext>
            </a:extLst>
          </p:cNvPr>
          <p:cNvSpPr txBox="1"/>
          <p:nvPr/>
        </p:nvSpPr>
        <p:spPr>
          <a:xfrm>
            <a:off x="4680773" y="3404740"/>
            <a:ext cx="2234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  <a:latin typeface="Arial Rounded MT Bold" panose="020F0704030504030204" pitchFamily="34" charset="77"/>
              </a:rPr>
              <a:t>Trusting</a:t>
            </a:r>
          </a:p>
        </p:txBody>
      </p:sp>
    </p:spTree>
    <p:extLst>
      <p:ext uri="{BB962C8B-B14F-4D97-AF65-F5344CB8AC3E}">
        <p14:creationId xmlns:p14="http://schemas.microsoft.com/office/powerpoint/2010/main" val="146548615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Custom 6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9E8637"/>
      </a:accent2>
      <a:accent3>
        <a:srgbClr val="4B3E12"/>
      </a:accent3>
      <a:accent4>
        <a:srgbClr val="F0EDE2"/>
      </a:accent4>
      <a:accent5>
        <a:srgbClr val="E64823"/>
      </a:accent5>
      <a:accent6>
        <a:srgbClr val="1331FF"/>
      </a:accent6>
      <a:hlink>
        <a:srgbClr val="3356D5"/>
      </a:hlink>
      <a:folHlink>
        <a:srgbClr val="B2922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15723</TotalTime>
  <Words>2380</Words>
  <Application>Microsoft Macintosh PowerPoint</Application>
  <PresentationFormat>Widescreen</PresentationFormat>
  <Paragraphs>509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等线</vt:lpstr>
      <vt:lpstr>微软雅黑</vt:lpstr>
      <vt:lpstr>museo-sans</vt:lpstr>
      <vt:lpstr>黑体</vt:lpstr>
      <vt:lpstr>宋体</vt:lpstr>
      <vt:lpstr>微软雅黑 Light</vt:lpstr>
      <vt:lpstr>Arial</vt:lpstr>
      <vt:lpstr>Arial Rounded MT Bold</vt:lpstr>
      <vt:lpstr>Calibri</vt:lpstr>
      <vt:lpstr>Cambria</vt:lpstr>
      <vt:lpstr>Wingdings</vt:lpstr>
      <vt:lpstr>Wingdings 2</vt:lpstr>
      <vt:lpstr>HDOfficeLightV0</vt:lpstr>
      <vt:lpstr>万物互联时代的 RISC-V程序运行模型</vt:lpstr>
      <vt:lpstr>程序运行模型</vt:lpstr>
      <vt:lpstr>历史瞬间</vt:lpstr>
      <vt:lpstr>新时代的机遇</vt:lpstr>
      <vt:lpstr>UniApp的设计目标</vt:lpstr>
      <vt:lpstr>UniApp的框架</vt:lpstr>
      <vt:lpstr>UniApp Runtime</vt:lpstr>
      <vt:lpstr>UniApp的并发模型</vt:lpstr>
      <vt:lpstr>UniApp的安全模型</vt:lpstr>
      <vt:lpstr>UniApp的Module调用</vt:lpstr>
      <vt:lpstr>UniApp的组成</vt:lpstr>
      <vt:lpstr>UniApp的开发和部署</vt:lpstr>
      <vt:lpstr>UniApp的在线迁移</vt:lpstr>
      <vt:lpstr>未来展望</vt:lpstr>
      <vt:lpstr>总结</vt:lpstr>
      <vt:lpstr>Demo</vt:lpstr>
      <vt:lpstr> 参考文献</vt:lpstr>
      <vt:lpstr>PowerPoint Presentation</vt:lpstr>
    </vt:vector>
  </TitlesOfParts>
  <Company>HP Inc.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 Wang</dc:creator>
  <cp:lastModifiedBy>Wang Yi</cp:lastModifiedBy>
  <cp:revision>7142</cp:revision>
  <cp:lastPrinted>2021-06-20T23:49:55Z</cp:lastPrinted>
  <dcterms:created xsi:type="dcterms:W3CDTF">2021-05-07T07:39:06Z</dcterms:created>
  <dcterms:modified xsi:type="dcterms:W3CDTF">2021-07-31T08:30:50Z</dcterms:modified>
</cp:coreProperties>
</file>